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sldIdLst>
    <p:sldId id="261" r:id="rId2"/>
    <p:sldId id="262" r:id="rId3"/>
    <p:sldId id="291" r:id="rId4"/>
    <p:sldId id="289" r:id="rId5"/>
    <p:sldId id="292" r:id="rId6"/>
    <p:sldId id="293" r:id="rId7"/>
    <p:sldId id="296" r:id="rId8"/>
    <p:sldId id="329" r:id="rId9"/>
    <p:sldId id="334" r:id="rId10"/>
    <p:sldId id="315" r:id="rId11"/>
    <p:sldId id="297" r:id="rId12"/>
    <p:sldId id="300" r:id="rId13"/>
    <p:sldId id="330" r:id="rId14"/>
    <p:sldId id="328" r:id="rId15"/>
    <p:sldId id="326" r:id="rId16"/>
    <p:sldId id="303" r:id="rId17"/>
    <p:sldId id="331" r:id="rId18"/>
    <p:sldId id="304" r:id="rId19"/>
    <p:sldId id="306" r:id="rId20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408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98B0B2-9790-49F3-9B75-F72ADFD3334D}" type="datetimeFigureOut">
              <a:rPr lang="zh-CN" altLang="en-US" smtClean="0"/>
              <a:pPr/>
              <a:t>2017/3/2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56DD81-4C0B-48CE-AA53-9E281585FC9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56DD81-4C0B-48CE-AA53-9E281585FC99}" type="slidenum">
              <a:rPr lang="zh-CN" altLang="en-US" smtClean="0"/>
              <a:pPr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角三角形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标题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17" name="副标题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zh-CN" altLang="en-US" smtClean="0"/>
              <a:t>单击此处编辑母版副标题样式</a:t>
            </a:r>
            <a:endParaRPr kumimoji="0" lang="en-US"/>
          </a:p>
        </p:txBody>
      </p:sp>
      <p:grpSp>
        <p:nvGrpSpPr>
          <p:cNvPr id="2" name="组合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任意多边形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任意多边形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任意多边形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直接连接符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日期占位符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D314502-2DE5-4637-B0AA-BAD5C4D91300}" type="datetimeFigureOut">
              <a:rPr lang="zh-CN" altLang="en-US" smtClean="0"/>
              <a:pPr/>
              <a:t>2017/3/2</a:t>
            </a:fld>
            <a:endParaRPr lang="zh-CN" altLang="en-US"/>
          </a:p>
        </p:txBody>
      </p:sp>
      <p:sp>
        <p:nvSpPr>
          <p:cNvPr id="19" name="页脚占位符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zh-CN" altLang="en-US"/>
          </a:p>
        </p:txBody>
      </p:sp>
      <p:sp>
        <p:nvSpPr>
          <p:cNvPr id="27" name="灯片编号占位符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3EC67B3-46B1-42CA-97F4-8B7BE1DA1ED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D314502-2DE5-4637-B0AA-BAD5C4D91300}" type="datetimeFigureOut">
              <a:rPr lang="zh-CN" altLang="en-US" smtClean="0"/>
              <a:pPr/>
              <a:t>2017/3/2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3EC67B3-46B1-42CA-97F4-8B7BE1DA1ED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D314502-2DE5-4637-B0AA-BAD5C4D91300}" type="datetimeFigureOut">
              <a:rPr lang="zh-CN" altLang="en-US" smtClean="0"/>
              <a:pPr/>
              <a:t>2017/3/2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3EC67B3-46B1-42CA-97F4-8B7BE1DA1ED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D314502-2DE5-4637-B0AA-BAD5C4D91300}" type="datetimeFigureOut">
              <a:rPr lang="zh-CN" altLang="en-US" smtClean="0"/>
              <a:pPr/>
              <a:t>2017/3/2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3EC67B3-46B1-42CA-97F4-8B7BE1DA1ED0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7" name="标题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D314502-2DE5-4637-B0AA-BAD5C4D91300}" type="datetimeFigureOut">
              <a:rPr lang="zh-CN" altLang="en-US" smtClean="0"/>
              <a:pPr/>
              <a:t>2017/3/2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3EC67B3-46B1-42CA-97F4-8B7BE1DA1ED0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7" name="燕尾形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燕尾形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D314502-2DE5-4637-B0AA-BAD5C4D91300}" type="datetimeFigureOut">
              <a:rPr lang="zh-CN" altLang="en-US" smtClean="0"/>
              <a:pPr/>
              <a:t>2017/3/2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3EC67B3-46B1-42CA-97F4-8B7BE1DA1ED0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8" name="标题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较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5" name="内容占位符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D314502-2DE5-4637-B0AA-BAD5C4D91300}" type="datetimeFigureOut">
              <a:rPr lang="zh-CN" altLang="en-US" smtClean="0"/>
              <a:pPr/>
              <a:t>2017/3/2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3EC67B3-46B1-42CA-97F4-8B7BE1DA1ED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D314502-2DE5-4637-B0AA-BAD5C4D91300}" type="datetimeFigureOut">
              <a:rPr lang="zh-CN" altLang="en-US" smtClean="0"/>
              <a:pPr/>
              <a:t>2017/3/2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3EC67B3-46B1-42CA-97F4-8B7BE1DA1ED0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6" name="标题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D314502-2DE5-4637-B0AA-BAD5C4D91300}" type="datetimeFigureOut">
              <a:rPr lang="zh-CN" altLang="en-US" smtClean="0"/>
              <a:pPr/>
              <a:t>2017/3/2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3EC67B3-46B1-42CA-97F4-8B7BE1DA1ED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内容与标题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ED314502-2DE5-4637-B0AA-BAD5C4D91300}" type="datetimeFigureOut">
              <a:rPr lang="zh-CN" altLang="en-US" smtClean="0"/>
              <a:pPr/>
              <a:t>2017/3/2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3EC67B3-46B1-42CA-97F4-8B7BE1DA1ED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zh-CN" altLang="en-US" smtClean="0"/>
              <a:t>单击图标添加图片</a:t>
            </a:r>
            <a:endParaRPr kumimoji="0" 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D314502-2DE5-4637-B0AA-BAD5C4D91300}" type="datetimeFigureOut">
              <a:rPr lang="zh-CN" altLang="en-US" smtClean="0"/>
              <a:pPr/>
              <a:t>2017/3/2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3EC67B3-46B1-42CA-97F4-8B7BE1DA1ED0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8" name="任意多边形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任意多边形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直角三角形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直接连接符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燕尾形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燕尾形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任意多边形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任意多边形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直角三角形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直接连接符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标题占位符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0" name="文本占位符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  <a:p>
            <a:pPr lvl="1" eaLnBrk="1" latinLnBrk="0" hangingPunct="1"/>
            <a:r>
              <a:rPr kumimoji="0" lang="zh-CN" altLang="en-US" smtClean="0"/>
              <a:t>第二级</a:t>
            </a:r>
          </a:p>
          <a:p>
            <a:pPr lvl="2" eaLnBrk="1" latinLnBrk="0" hangingPunct="1"/>
            <a:r>
              <a:rPr kumimoji="0" lang="zh-CN" altLang="en-US" smtClean="0"/>
              <a:t>第三级</a:t>
            </a:r>
          </a:p>
          <a:p>
            <a:pPr lvl="3" eaLnBrk="1" latinLnBrk="0" hangingPunct="1"/>
            <a:r>
              <a:rPr kumimoji="0" lang="zh-CN" altLang="en-US" smtClean="0"/>
              <a:t>第四级</a:t>
            </a:r>
          </a:p>
          <a:p>
            <a:pPr lvl="4" eaLnBrk="1" latinLnBrk="0" hangingPunct="1"/>
            <a:r>
              <a:rPr kumimoji="0" lang="zh-CN" altLang="en-US" smtClean="0"/>
              <a:t>第五级</a:t>
            </a:r>
            <a:endParaRPr kumimoji="0" lang="en-US"/>
          </a:p>
        </p:txBody>
      </p:sp>
      <p:sp>
        <p:nvSpPr>
          <p:cNvPr id="10" name="日期占位符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ED314502-2DE5-4637-B0AA-BAD5C4D91300}" type="datetimeFigureOut">
              <a:rPr lang="zh-CN" altLang="en-US" smtClean="0"/>
              <a:pPr/>
              <a:t>2017/3/2</a:t>
            </a:fld>
            <a:endParaRPr lang="zh-CN" altLang="en-US"/>
          </a:p>
        </p:txBody>
      </p:sp>
      <p:sp>
        <p:nvSpPr>
          <p:cNvPr id="22" name="页脚占位符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zh-CN" altLang="en-US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A3EC67B3-46B1-42CA-97F4-8B7BE1DA1ED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2016-5-30&#21355;&#29983;&#20449;&#24687;&#22242;&#20307;&#26631;&#20934;&#24037;&#20316;&#23454;&#26045;&#26041;&#26696;.docx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714348" y="928670"/>
            <a:ext cx="7772400" cy="1829761"/>
          </a:xfrm>
        </p:spPr>
        <p:txBody>
          <a:bodyPr>
            <a:normAutofit fontScale="90000"/>
          </a:bodyPr>
          <a:lstStyle/>
          <a:p>
            <a:pPr algn="ctr">
              <a:lnSpc>
                <a:spcPct val="150000"/>
              </a:lnSpc>
            </a:pPr>
            <a:r>
              <a:rPr lang="zh-CN" altLang="en-US" dirty="0" smtClean="0">
                <a:latin typeface="微软雅黑" pitchFamily="34" charset="-122"/>
                <a:ea typeface="微软雅黑" pitchFamily="34" charset="-122"/>
              </a:rPr>
              <a:t>关于</a:t>
            </a:r>
            <a:r>
              <a:rPr lang="zh-CN" altLang="zh-CN" dirty="0" smtClean="0">
                <a:latin typeface="微软雅黑" pitchFamily="34" charset="-122"/>
                <a:ea typeface="微软雅黑" pitchFamily="34" charset="-122"/>
              </a:rPr>
              <a:t>卫生</a:t>
            </a:r>
            <a:r>
              <a:rPr lang="zh-CN" altLang="zh-CN" dirty="0" smtClean="0">
                <a:latin typeface="微软雅黑" pitchFamily="34" charset="-122"/>
                <a:ea typeface="微软雅黑" pitchFamily="34" charset="-122"/>
              </a:rPr>
              <a:t>信息</a:t>
            </a:r>
            <a:r>
              <a:rPr lang="zh-CN" altLang="en-US" dirty="0" smtClean="0">
                <a:latin typeface="微软雅黑" pitchFamily="34" charset="-122"/>
                <a:ea typeface="微软雅黑" pitchFamily="34" charset="-122"/>
              </a:rPr>
              <a:t>团体</a:t>
            </a:r>
            <a:r>
              <a:rPr lang="zh-CN" altLang="en-US" dirty="0" smtClean="0">
                <a:latin typeface="微软雅黑" pitchFamily="34" charset="-122"/>
                <a:ea typeface="微软雅黑" pitchFamily="34" charset="-122"/>
              </a:rPr>
              <a:t>标准</a:t>
            </a:r>
            <a:r>
              <a:rPr lang="en-US" altLang="zh-CN" dirty="0" smtClean="0">
                <a:latin typeface="微软雅黑" pitchFamily="34" charset="-122"/>
                <a:ea typeface="微软雅黑" pitchFamily="34" charset="-122"/>
              </a:rPr>
              <a:t/>
            </a:r>
            <a:br>
              <a:rPr lang="en-US" altLang="zh-CN" dirty="0" smtClean="0">
                <a:latin typeface="微软雅黑" pitchFamily="34" charset="-122"/>
                <a:ea typeface="微软雅黑" pitchFamily="34" charset="-122"/>
              </a:rPr>
            </a:br>
            <a:r>
              <a:rPr lang="zh-CN" altLang="en-US" dirty="0" smtClean="0">
                <a:latin typeface="微软雅黑" pitchFamily="34" charset="-122"/>
                <a:ea typeface="微软雅黑" pitchFamily="34" charset="-122"/>
              </a:rPr>
              <a:t>制</a:t>
            </a:r>
            <a:r>
              <a:rPr lang="zh-CN" altLang="en-US" dirty="0" smtClean="0">
                <a:latin typeface="微软雅黑" pitchFamily="34" charset="-122"/>
                <a:ea typeface="微软雅黑" pitchFamily="34" charset="-122"/>
              </a:rPr>
              <a:t>修订与</a:t>
            </a:r>
            <a:r>
              <a:rPr lang="zh-CN" altLang="en-US" dirty="0" smtClean="0">
                <a:latin typeface="微软雅黑" pitchFamily="34" charset="-122"/>
                <a:ea typeface="微软雅黑" pitchFamily="34" charset="-122"/>
              </a:rPr>
              <a:t>编制</a:t>
            </a:r>
            <a:r>
              <a:rPr lang="zh-CN" altLang="en-US" dirty="0" smtClean="0">
                <a:latin typeface="微软雅黑" pitchFamily="34" charset="-122"/>
                <a:ea typeface="微软雅黑" pitchFamily="34" charset="-122"/>
              </a:rPr>
              <a:t>指南</a:t>
            </a:r>
            <a:r>
              <a:rPr lang="zh-CN" altLang="en-US" dirty="0" smtClean="0">
                <a:latin typeface="微软雅黑" pitchFamily="34" charset="-122"/>
                <a:ea typeface="微软雅黑" pitchFamily="34" charset="-122"/>
              </a:rPr>
              <a:t>的</a:t>
            </a:r>
            <a:r>
              <a:rPr lang="zh-CN" altLang="en-US" dirty="0" smtClean="0">
                <a:latin typeface="微软雅黑" pitchFamily="34" charset="-122"/>
                <a:ea typeface="微软雅黑" pitchFamily="34" charset="-122"/>
              </a:rPr>
              <a:t>通知</a:t>
            </a:r>
            <a:endParaRPr lang="zh-CN" altLang="en-US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755576" y="3573016"/>
            <a:ext cx="7886728" cy="1817657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3200" b="1" dirty="0" smtClean="0">
                <a:latin typeface="华文楷体" pitchFamily="2" charset="-122"/>
                <a:ea typeface="华文楷体" pitchFamily="2" charset="-122"/>
              </a:rPr>
              <a:t>国际</a:t>
            </a:r>
            <a:r>
              <a:rPr lang="en-US" altLang="zh-CN" sz="3200" b="1" dirty="0" smtClean="0">
                <a:latin typeface="华文楷体" pitchFamily="2" charset="-122"/>
                <a:ea typeface="华文楷体" pitchFamily="2" charset="-122"/>
              </a:rPr>
              <a:t>DICOM</a:t>
            </a:r>
            <a:r>
              <a:rPr lang="zh-CN" altLang="en-US" sz="3200" b="1" dirty="0" smtClean="0">
                <a:latin typeface="华文楷体" pitchFamily="2" charset="-122"/>
                <a:ea typeface="华文楷体" pitchFamily="2" charset="-122"/>
              </a:rPr>
              <a:t>标准中国委员会</a:t>
            </a:r>
            <a:endParaRPr lang="en-US" altLang="zh-CN" sz="3200" b="1" dirty="0" smtClean="0">
              <a:latin typeface="华文楷体" pitchFamily="2" charset="-122"/>
              <a:ea typeface="华文楷体" pitchFamily="2" charset="-122"/>
            </a:endParaRPr>
          </a:p>
          <a:p>
            <a:pPr algn="ctr">
              <a:lnSpc>
                <a:spcPct val="150000"/>
              </a:lnSpc>
            </a:pPr>
            <a:r>
              <a:rPr lang="en-US" altLang="zh-CN" sz="3200" b="1" dirty="0" smtClean="0">
                <a:latin typeface="华文楷体" pitchFamily="2" charset="-122"/>
                <a:ea typeface="华文楷体" pitchFamily="2" charset="-122"/>
              </a:rPr>
              <a:t>2017</a:t>
            </a:r>
            <a:r>
              <a:rPr lang="zh-CN" altLang="en-US" sz="3200" b="1" dirty="0" smtClean="0">
                <a:latin typeface="华文楷体" pitchFamily="2" charset="-122"/>
                <a:ea typeface="华文楷体" pitchFamily="2" charset="-122"/>
              </a:rPr>
              <a:t>年</a:t>
            </a:r>
            <a:r>
              <a:rPr lang="en-US" altLang="zh-CN" sz="3200" b="1" dirty="0" smtClean="0">
                <a:latin typeface="华文楷体" pitchFamily="2" charset="-122"/>
                <a:ea typeface="华文楷体" pitchFamily="2" charset="-122"/>
              </a:rPr>
              <a:t>3</a:t>
            </a:r>
            <a:r>
              <a:rPr lang="zh-CN" altLang="en-US" sz="3200" b="1" dirty="0" smtClean="0">
                <a:latin typeface="华文楷体" pitchFamily="2" charset="-122"/>
                <a:ea typeface="华文楷体" pitchFamily="2" charset="-122"/>
              </a:rPr>
              <a:t>月</a:t>
            </a:r>
            <a:r>
              <a:rPr lang="en-US" altLang="zh-CN" sz="3200" b="1" dirty="0" smtClean="0">
                <a:latin typeface="华文楷体" pitchFamily="2" charset="-122"/>
                <a:ea typeface="华文楷体" pitchFamily="2" charset="-122"/>
              </a:rPr>
              <a:t>2</a:t>
            </a:r>
            <a:r>
              <a:rPr lang="zh-CN" altLang="en-US" sz="3200" b="1" dirty="0" smtClean="0">
                <a:latin typeface="华文楷体" pitchFamily="2" charset="-122"/>
                <a:ea typeface="华文楷体" pitchFamily="2" charset="-122"/>
              </a:rPr>
              <a:t>日</a:t>
            </a:r>
            <a:endParaRPr lang="en-US" altLang="zh-CN" sz="3200" b="1" dirty="0" smtClean="0">
              <a:latin typeface="华文楷体" pitchFamily="2" charset="-122"/>
              <a:ea typeface="华文楷体" pitchFamily="2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/>
          <p:cNvSpPr>
            <a:spLocks noGrp="1"/>
          </p:cNvSpPr>
          <p:nvPr>
            <p:ph type="title"/>
          </p:nvPr>
        </p:nvSpPr>
        <p:spPr>
          <a:xfrm>
            <a:off x="1691680" y="5589240"/>
            <a:ext cx="5836638" cy="504056"/>
          </a:xfrm>
        </p:spPr>
        <p:txBody>
          <a:bodyPr>
            <a:noAutofit/>
          </a:bodyPr>
          <a:lstStyle/>
          <a:p>
            <a:pPr algn="l"/>
            <a:r>
              <a:rPr lang="zh-CN" altLang="en-US" sz="2800" b="1" dirty="0" smtClean="0">
                <a:solidFill>
                  <a:schemeClr val="tx1"/>
                </a:solidFill>
                <a:effectLst/>
              </a:rPr>
              <a:t>图</a:t>
            </a:r>
            <a:r>
              <a:rPr lang="en-US" altLang="zh-CN" sz="2800" b="1" dirty="0" smtClean="0">
                <a:solidFill>
                  <a:schemeClr val="tx1"/>
                </a:solidFill>
                <a:effectLst/>
              </a:rPr>
              <a:t>2  </a:t>
            </a:r>
            <a:r>
              <a:rPr lang="zh-CN" altLang="en-US" sz="2800" b="1" dirty="0" smtClean="0">
                <a:solidFill>
                  <a:schemeClr val="tx1"/>
                </a:solidFill>
                <a:effectLst/>
              </a:rPr>
              <a:t>团体标准制修订工作流程图</a:t>
            </a:r>
            <a:endParaRPr lang="zh-CN" altLang="en-US" sz="2800" b="1" dirty="0">
              <a:solidFill>
                <a:schemeClr val="tx1"/>
              </a:solidFill>
              <a:effectLst/>
            </a:endParaRPr>
          </a:p>
        </p:txBody>
      </p:sp>
      <p:grpSp>
        <p:nvGrpSpPr>
          <p:cNvPr id="33" name="组合 32"/>
          <p:cNvGrpSpPr/>
          <p:nvPr/>
        </p:nvGrpSpPr>
        <p:grpSpPr>
          <a:xfrm>
            <a:off x="1357290" y="1214422"/>
            <a:ext cx="5857916" cy="4000528"/>
            <a:chOff x="767985" y="841096"/>
            <a:chExt cx="7317587" cy="4904130"/>
          </a:xfrm>
        </p:grpSpPr>
        <p:grpSp>
          <p:nvGrpSpPr>
            <p:cNvPr id="34" name="组合 32"/>
            <p:cNvGrpSpPr/>
            <p:nvPr/>
          </p:nvGrpSpPr>
          <p:grpSpPr>
            <a:xfrm>
              <a:off x="857224" y="841096"/>
              <a:ext cx="7228348" cy="4904130"/>
              <a:chOff x="857224" y="198154"/>
              <a:chExt cx="7228348" cy="4904130"/>
            </a:xfrm>
          </p:grpSpPr>
          <p:grpSp>
            <p:nvGrpSpPr>
              <p:cNvPr id="41" name="组合 38"/>
              <p:cNvGrpSpPr/>
              <p:nvPr/>
            </p:nvGrpSpPr>
            <p:grpSpPr>
              <a:xfrm>
                <a:off x="857224" y="198154"/>
                <a:ext cx="7228348" cy="4904130"/>
                <a:chOff x="1142976" y="341030"/>
                <a:chExt cx="7228348" cy="4904130"/>
              </a:xfrm>
            </p:grpSpPr>
            <p:grpSp>
              <p:nvGrpSpPr>
                <p:cNvPr id="43" name="组合 31"/>
                <p:cNvGrpSpPr/>
                <p:nvPr/>
              </p:nvGrpSpPr>
              <p:grpSpPr>
                <a:xfrm>
                  <a:off x="1499932" y="341030"/>
                  <a:ext cx="6871392" cy="4904130"/>
                  <a:chOff x="1069024" y="325070"/>
                  <a:chExt cx="6871392" cy="4904130"/>
                </a:xfrm>
              </p:grpSpPr>
              <p:sp>
                <p:nvSpPr>
                  <p:cNvPr id="52" name="右箭头 51"/>
                  <p:cNvSpPr/>
                  <p:nvPr/>
                </p:nvSpPr>
                <p:spPr>
                  <a:xfrm rot="16200000">
                    <a:off x="2696960" y="2560895"/>
                    <a:ext cx="806303" cy="224576"/>
                  </a:xfrm>
                  <a:prstGeom prst="rightArrow">
                    <a:avLst/>
                  </a:prstGeom>
                  <a:ln>
                    <a:solidFill>
                      <a:schemeClr val="bg2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CN" altLang="en-US" sz="1600"/>
                  </a:p>
                </p:txBody>
              </p:sp>
              <p:sp>
                <p:nvSpPr>
                  <p:cNvPr id="54" name="TextBox 53"/>
                  <p:cNvSpPr txBox="1"/>
                  <p:nvPr/>
                </p:nvSpPr>
                <p:spPr>
                  <a:xfrm>
                    <a:off x="1069024" y="2426840"/>
                    <a:ext cx="1874016" cy="528212"/>
                  </a:xfrm>
                  <a:prstGeom prst="rect">
                    <a:avLst/>
                  </a:prstGeom>
                  <a:noFill/>
                  <a:ln>
                    <a:solidFill>
                      <a:schemeClr val="bg1"/>
                    </a:solidFill>
                  </a:ln>
                </p:spPr>
                <p:txBody>
                  <a:bodyPr wrap="square" lIns="0" tIns="0" rIns="0" bIns="0" rtlCol="0">
                    <a:spAutoFit/>
                  </a:bodyPr>
                  <a:lstStyle/>
                  <a:p>
                    <a:pPr algn="ctr"/>
                    <a:r>
                      <a:rPr lang="zh-CN" altLang="en-US" sz="1400" b="1" dirty="0" smtClean="0"/>
                      <a:t>提交立项申请书、</a:t>
                    </a:r>
                    <a:endParaRPr lang="en-US" altLang="zh-CN" sz="1400" b="1" dirty="0" smtClean="0"/>
                  </a:p>
                  <a:p>
                    <a:pPr algn="ctr"/>
                    <a:r>
                      <a:rPr lang="zh-CN" altLang="en-US" sz="1400" b="1" dirty="0" smtClean="0"/>
                      <a:t>标准送审稿</a:t>
                    </a:r>
                    <a:endParaRPr lang="zh-CN" altLang="en-US" sz="1400" b="1" dirty="0"/>
                  </a:p>
                </p:txBody>
              </p:sp>
              <p:sp>
                <p:nvSpPr>
                  <p:cNvPr id="55" name="右箭头 54"/>
                  <p:cNvSpPr/>
                  <p:nvPr/>
                </p:nvSpPr>
                <p:spPr>
                  <a:xfrm rot="5400000">
                    <a:off x="3130718" y="2566029"/>
                    <a:ext cx="806302" cy="214314"/>
                  </a:xfrm>
                  <a:prstGeom prst="rightArrow">
                    <a:avLst/>
                  </a:prstGeom>
                  <a:ln>
                    <a:solidFill>
                      <a:schemeClr val="bg2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CN" altLang="en-US" sz="1600"/>
                  </a:p>
                </p:txBody>
              </p:sp>
              <p:sp>
                <p:nvSpPr>
                  <p:cNvPr id="56" name="TextBox 55"/>
                  <p:cNvSpPr txBox="1"/>
                  <p:nvPr/>
                </p:nvSpPr>
                <p:spPr>
                  <a:xfrm>
                    <a:off x="3635896" y="2492896"/>
                    <a:ext cx="734966" cy="377295"/>
                  </a:xfrm>
                  <a:prstGeom prst="rect">
                    <a:avLst/>
                  </a:prstGeom>
                  <a:noFill/>
                  <a:ln>
                    <a:solidFill>
                      <a:schemeClr val="bg1"/>
                    </a:solidFill>
                  </a:ln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zh-CN" altLang="en-US" sz="1400" b="1" dirty="0" smtClean="0"/>
                      <a:t>审查</a:t>
                    </a:r>
                    <a:endParaRPr lang="zh-CN" altLang="en-US" sz="1400" b="1" dirty="0"/>
                  </a:p>
                </p:txBody>
              </p:sp>
              <p:sp>
                <p:nvSpPr>
                  <p:cNvPr id="57" name="内容占位符 1"/>
                  <p:cNvSpPr txBox="1">
                    <a:spLocks/>
                  </p:cNvSpPr>
                  <p:nvPr/>
                </p:nvSpPr>
                <p:spPr>
                  <a:xfrm>
                    <a:off x="6284232" y="1412776"/>
                    <a:ext cx="1656184" cy="751343"/>
                  </a:xfrm>
                  <a:prstGeom prst="rect">
                    <a:avLst/>
                  </a:prstGeom>
                  <a:solidFill>
                    <a:srgbClr val="FFFF00"/>
                  </a:solidFill>
                  <a:ln>
                    <a:solidFill>
                      <a:schemeClr val="tx1"/>
                    </a:solidFill>
                  </a:ln>
                </p:spPr>
                <p:txBody>
                  <a:bodyPr vert="horz" rIns="0" bIns="0">
                    <a:noAutofit/>
                  </a:bodyPr>
                  <a:lstStyle/>
                  <a:p>
                    <a:pPr marL="0" marR="0" lvl="0" indent="0" algn="l" defTabSz="914400" rtl="0" eaLnBrk="1" fontAlgn="auto" latinLnBrk="0" hangingPunct="1"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chemeClr val="accent1"/>
                      </a:buClr>
                      <a:buSzPct val="100000"/>
                      <a:buFont typeface="Wingdings 3"/>
                      <a:buNone/>
                      <a:tabLst/>
                      <a:defRPr/>
                    </a:pPr>
                    <a:r>
                      <a:rPr kumimoji="0" lang="zh-CN" altLang="en-US" sz="1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ea"/>
                        <a:ea typeface="+mn-ea"/>
                        <a:cs typeface="+mn-cs"/>
                      </a:rPr>
                      <a:t>发布立项公告</a:t>
                    </a:r>
                    <a:endParaRPr kumimoji="0" lang="en-US" altLang="zh-CN" sz="1400" b="1" i="0" u="none" strike="noStrike" kern="1200" cap="none" spc="0" normalizeH="0" baseline="0" noProof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uLnTx/>
                      <a:uFillTx/>
                      <a:latin typeface="+mn-ea"/>
                      <a:ea typeface="+mn-ea"/>
                      <a:cs typeface="+mn-cs"/>
                    </a:endParaRPr>
                  </a:p>
                  <a:p>
                    <a:pPr marL="0" marR="0" lvl="0" indent="0" algn="l" defTabSz="914400" rtl="0" eaLnBrk="1" fontAlgn="auto" latinLnBrk="0" hangingPunct="1"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chemeClr val="accent1"/>
                      </a:buClr>
                      <a:buSzPct val="100000"/>
                      <a:buFont typeface="Wingdings 3"/>
                      <a:buNone/>
                      <a:tabLst/>
                      <a:defRPr/>
                    </a:pPr>
                    <a:r>
                      <a:rPr lang="zh-CN" altLang="en-US" sz="1400" b="1" dirty="0" smtClean="0">
                        <a:latin typeface="+mn-ea"/>
                      </a:rPr>
                      <a:t>发布团体标准</a:t>
                    </a:r>
                    <a:endParaRPr kumimoji="0" lang="en-US" altLang="zh-CN" sz="1400" b="1" i="0" u="none" strike="noStrike" kern="1200" cap="none" spc="0" normalizeH="0" baseline="0" noProof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uLnTx/>
                      <a:uFillTx/>
                      <a:latin typeface="+mn-ea"/>
                      <a:ea typeface="+mn-ea"/>
                      <a:cs typeface="+mn-cs"/>
                    </a:endParaRPr>
                  </a:p>
                  <a:p>
                    <a:pPr marL="0" marR="0" lvl="0" indent="0" algn="l" defTabSz="914400" rtl="0" eaLnBrk="1" fontAlgn="auto" latinLnBrk="0" hangingPunct="1"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chemeClr val="accent1"/>
                      </a:buClr>
                      <a:buSzPct val="100000"/>
                      <a:buFont typeface="Wingdings 3"/>
                      <a:buNone/>
                      <a:tabLst/>
                      <a:defRPr/>
                    </a:pPr>
                    <a:endParaRPr kumimoji="0" lang="zh-CN" altLang="en-US" sz="1400" b="1" i="0" u="none" strike="noStrike" kern="1200" cap="none" spc="0" normalizeH="0" baseline="0" noProof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uLnTx/>
                      <a:uFillTx/>
                      <a:latin typeface="+mn-ea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58" name="内容占位符 1"/>
                  <p:cNvSpPr txBox="1">
                    <a:spLocks/>
                  </p:cNvSpPr>
                  <p:nvPr/>
                </p:nvSpPr>
                <p:spPr>
                  <a:xfrm>
                    <a:off x="2051720" y="4509120"/>
                    <a:ext cx="2592288" cy="720080"/>
                  </a:xfrm>
                  <a:prstGeom prst="rect">
                    <a:avLst/>
                  </a:prstGeom>
                  <a:solidFill>
                    <a:schemeClr val="accent2">
                      <a:lumMod val="20000"/>
                      <a:lumOff val="80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txBody>
                  <a:bodyPr vert="horz">
                    <a:noAutofit/>
                  </a:bodyPr>
                  <a:lstStyle/>
                  <a:p>
                    <a:pPr marL="0" marR="0" lvl="0" indent="0" algn="ctr" defTabSz="914400" rtl="0" eaLnBrk="1" fontAlgn="auto" latinLnBrk="0" hangingPunct="1"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chemeClr val="accent1"/>
                      </a:buClr>
                      <a:buSzPct val="100000"/>
                      <a:buFont typeface="Wingdings 3"/>
                      <a:buNone/>
                      <a:tabLst/>
                      <a:defRPr/>
                    </a:pPr>
                    <a:r>
                      <a:rPr kumimoji="0" lang="zh-CN" altLang="en-US" sz="16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ea"/>
                        <a:ea typeface="+mn-ea"/>
                        <a:cs typeface="+mn-cs"/>
                      </a:rPr>
                      <a:t>标准起草单位</a:t>
                    </a:r>
                    <a:endParaRPr kumimoji="0" lang="en-US" altLang="zh-CN" sz="1600" b="1" i="0" u="none" strike="noStrike" kern="1200" cap="none" spc="0" normalizeH="0" baseline="0" noProof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uLnTx/>
                      <a:uFillTx/>
                      <a:latin typeface="+mn-ea"/>
                      <a:ea typeface="+mn-ea"/>
                      <a:cs typeface="+mn-cs"/>
                    </a:endParaRPr>
                  </a:p>
                  <a:p>
                    <a:pPr marL="0" marR="0" lvl="0" indent="0" algn="ctr" defTabSz="914400" rtl="0" eaLnBrk="1" fontAlgn="auto" latinLnBrk="0" hangingPunct="1"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chemeClr val="accent1"/>
                      </a:buClr>
                      <a:buSzPct val="100000"/>
                      <a:buFont typeface="Wingdings 3"/>
                      <a:buNone/>
                      <a:tabLst/>
                      <a:defRPr/>
                    </a:pPr>
                    <a:r>
                      <a:rPr kumimoji="0" lang="zh-CN" altLang="en-US" sz="16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ea"/>
                        <a:ea typeface="+mn-ea"/>
                        <a:cs typeface="+mn-cs"/>
                      </a:rPr>
                      <a:t>（工作组成员单位）</a:t>
                    </a:r>
                  </a:p>
                </p:txBody>
              </p:sp>
              <p:sp>
                <p:nvSpPr>
                  <p:cNvPr id="59" name="内容占位符 1"/>
                  <p:cNvSpPr txBox="1">
                    <a:spLocks/>
                  </p:cNvSpPr>
                  <p:nvPr/>
                </p:nvSpPr>
                <p:spPr>
                  <a:xfrm>
                    <a:off x="1640762" y="1555652"/>
                    <a:ext cx="3441934" cy="716004"/>
                  </a:xfrm>
                  <a:prstGeom prst="rect">
                    <a:avLst/>
                  </a:prstGeom>
                  <a:solidFill>
                    <a:srgbClr val="FFFF00"/>
                  </a:solidFill>
                  <a:ln>
                    <a:solidFill>
                      <a:schemeClr val="tx1"/>
                    </a:solidFill>
                  </a:ln>
                </p:spPr>
                <p:txBody>
                  <a:bodyPr vert="horz">
                    <a:noAutofit/>
                  </a:bodyPr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5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chemeClr val="accent1"/>
                      </a:buClr>
                      <a:buSzPct val="100000"/>
                      <a:buFont typeface="Wingdings 3"/>
                      <a:buNone/>
                      <a:tabLst/>
                      <a:defRPr/>
                    </a:pPr>
                    <a:r>
                      <a:rPr kumimoji="0" lang="zh-CN" altLang="en-US" sz="20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黑体" pitchFamily="49" charset="-122"/>
                        <a:ea typeface="黑体" pitchFamily="49" charset="-122"/>
                      </a:rPr>
                      <a:t>团体标准专家委员会</a:t>
                    </a:r>
                  </a:p>
                </p:txBody>
              </p:sp>
              <p:sp>
                <p:nvSpPr>
                  <p:cNvPr id="60" name="内容占位符 1"/>
                  <p:cNvSpPr txBox="1">
                    <a:spLocks/>
                  </p:cNvSpPr>
                  <p:nvPr/>
                </p:nvSpPr>
                <p:spPr>
                  <a:xfrm>
                    <a:off x="2123728" y="3068960"/>
                    <a:ext cx="2448272" cy="640684"/>
                  </a:xfrm>
                  <a:prstGeom prst="rect">
                    <a:avLst/>
                  </a:prstGeom>
                  <a:solidFill>
                    <a:schemeClr val="accent2">
                      <a:lumMod val="20000"/>
                      <a:lumOff val="80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txBody>
                  <a:bodyPr vert="horz" lIns="91440" tIns="45720" rIns="91440" bIns="45720" rtlCol="0">
                    <a:noAutofit/>
                  </a:bodyPr>
                  <a:lstStyle/>
                  <a:p>
                    <a:pPr marL="0" marR="0" lvl="0" indent="0" algn="ctr" defTabSz="914400" rtl="0" eaLnBrk="1" fontAlgn="auto" latinLnBrk="0" hangingPunct="1"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Pct val="100000"/>
                      <a:buFont typeface="Arial" pitchFamily="34" charset="0"/>
                      <a:buNone/>
                      <a:tabLst/>
                      <a:defRPr/>
                    </a:pPr>
                    <a:r>
                      <a:rPr kumimoji="0" lang="zh-CN" altLang="en-US" sz="16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ea"/>
                        <a:ea typeface="+mn-ea"/>
                        <a:cs typeface="+mn-cs"/>
                      </a:rPr>
                      <a:t> 团体标准工作组</a:t>
                    </a:r>
                    <a:r>
                      <a:rPr kumimoji="0" lang="en-US" altLang="zh-CN" sz="16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ea"/>
                        <a:ea typeface="+mn-ea"/>
                        <a:cs typeface="+mn-cs"/>
                      </a:rPr>
                      <a:t>(WG)</a:t>
                    </a:r>
                  </a:p>
                  <a:p>
                    <a:pPr marL="0" marR="0" lvl="0" indent="0" algn="ctr" defTabSz="914400" rtl="0" eaLnBrk="1" fontAlgn="auto" latinLnBrk="0" hangingPunct="1"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Pct val="100000"/>
                      <a:buFont typeface="Arial" pitchFamily="34" charset="0"/>
                      <a:buNone/>
                      <a:tabLst/>
                      <a:defRPr/>
                    </a:pPr>
                    <a:r>
                      <a:rPr lang="zh-CN" altLang="en-US" sz="1600" b="1" dirty="0" smtClean="0">
                        <a:latin typeface="华文仿宋" pitchFamily="2" charset="-122"/>
                        <a:ea typeface="华文仿宋" pitchFamily="2" charset="-122"/>
                      </a:rPr>
                      <a:t>）</a:t>
                    </a:r>
                    <a:endParaRPr kumimoji="0" lang="en-US" altLang="zh-CN" sz="1600" b="1" i="0" u="none" strike="noStrike" kern="1200" cap="none" spc="0" normalizeH="0" baseline="0" noProof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uLnTx/>
                      <a:uFillTx/>
                      <a:latin typeface="华文仿宋" pitchFamily="2" charset="-122"/>
                      <a:ea typeface="华文仿宋" pitchFamily="2" charset="-122"/>
                    </a:endParaRPr>
                  </a:p>
                </p:txBody>
              </p:sp>
              <p:sp>
                <p:nvSpPr>
                  <p:cNvPr id="61" name="TextBox 60"/>
                  <p:cNvSpPr txBox="1"/>
                  <p:nvPr/>
                </p:nvSpPr>
                <p:spPr>
                  <a:xfrm>
                    <a:off x="3635896" y="3933056"/>
                    <a:ext cx="824205" cy="377295"/>
                  </a:xfrm>
                  <a:prstGeom prst="rect">
                    <a:avLst/>
                  </a:prstGeom>
                  <a:noFill/>
                  <a:ln>
                    <a:solidFill>
                      <a:schemeClr val="bg1"/>
                    </a:solidFill>
                  </a:ln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zh-CN" altLang="en-US" sz="1400" b="1" dirty="0" smtClean="0"/>
                      <a:t>审查</a:t>
                    </a:r>
                    <a:endParaRPr lang="zh-CN" altLang="en-US" sz="1400" b="1" dirty="0"/>
                  </a:p>
                </p:txBody>
              </p:sp>
              <p:sp>
                <p:nvSpPr>
                  <p:cNvPr id="62" name="TextBox 61"/>
                  <p:cNvSpPr txBox="1"/>
                  <p:nvPr/>
                </p:nvSpPr>
                <p:spPr>
                  <a:xfrm>
                    <a:off x="5263250" y="325070"/>
                    <a:ext cx="1246295" cy="377295"/>
                  </a:xfrm>
                  <a:prstGeom prst="rect">
                    <a:avLst/>
                  </a:prstGeom>
                  <a:noFill/>
                  <a:ln>
                    <a:solidFill>
                      <a:schemeClr val="bg1"/>
                    </a:solidFill>
                  </a:ln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zh-CN" altLang="en-US" sz="1400" b="1" dirty="0" smtClean="0"/>
                      <a:t>审查批准</a:t>
                    </a:r>
                    <a:endParaRPr lang="zh-CN" altLang="en-US" sz="1400" b="1" dirty="0"/>
                  </a:p>
                </p:txBody>
              </p:sp>
              <p:sp>
                <p:nvSpPr>
                  <p:cNvPr id="63" name="右箭头 62"/>
                  <p:cNvSpPr/>
                  <p:nvPr/>
                </p:nvSpPr>
                <p:spPr>
                  <a:xfrm rot="5400000">
                    <a:off x="3201584" y="4005618"/>
                    <a:ext cx="801175" cy="220584"/>
                  </a:xfrm>
                  <a:prstGeom prst="rightArrow">
                    <a:avLst/>
                  </a:prstGeom>
                  <a:ln>
                    <a:solidFill>
                      <a:schemeClr val="bg2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CN" altLang="en-US" sz="1600"/>
                  </a:p>
                </p:txBody>
              </p:sp>
              <p:sp>
                <p:nvSpPr>
                  <p:cNvPr id="64" name="右箭头 63"/>
                  <p:cNvSpPr/>
                  <p:nvPr/>
                </p:nvSpPr>
                <p:spPr>
                  <a:xfrm rot="16200000">
                    <a:off x="2699525" y="4003620"/>
                    <a:ext cx="801173" cy="224576"/>
                  </a:xfrm>
                  <a:prstGeom prst="rightArrow">
                    <a:avLst/>
                  </a:prstGeom>
                  <a:ln>
                    <a:solidFill>
                      <a:schemeClr val="bg2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CN" altLang="en-US" sz="1600"/>
                  </a:p>
                </p:txBody>
              </p:sp>
              <p:sp>
                <p:nvSpPr>
                  <p:cNvPr id="65" name="圆角右箭头 64"/>
                  <p:cNvSpPr/>
                  <p:nvPr/>
                </p:nvSpPr>
                <p:spPr>
                  <a:xfrm rot="5400000">
                    <a:off x="5349268" y="1637350"/>
                    <a:ext cx="441168" cy="1000132"/>
                  </a:xfrm>
                  <a:prstGeom prst="bentArrow">
                    <a:avLst/>
                  </a:prstGeom>
                  <a:ln>
                    <a:solidFill>
                      <a:schemeClr val="bg2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CN" altLang="en-US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66" name="内容占位符 1"/>
                  <p:cNvSpPr txBox="1">
                    <a:spLocks/>
                  </p:cNvSpPr>
                  <p:nvPr/>
                </p:nvSpPr>
                <p:spPr>
                  <a:xfrm>
                    <a:off x="5212662" y="2358000"/>
                    <a:ext cx="1478410" cy="681856"/>
                  </a:xfrm>
                  <a:prstGeom prst="rect">
                    <a:avLst/>
                  </a:prstGeom>
                  <a:solidFill>
                    <a:srgbClr val="FFFF00"/>
                  </a:solidFill>
                  <a:ln>
                    <a:solidFill>
                      <a:schemeClr val="tx1"/>
                    </a:solidFill>
                  </a:ln>
                </p:spPr>
                <p:txBody>
                  <a:bodyPr vert="horz">
                    <a:noAutofit/>
                  </a:bodyPr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5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chemeClr val="accent1"/>
                      </a:buClr>
                      <a:buSzPct val="100000"/>
                      <a:buFont typeface="Wingdings 3"/>
                      <a:buNone/>
                      <a:tabLst/>
                      <a:defRPr/>
                    </a:pPr>
                    <a:r>
                      <a:rPr kumimoji="0" lang="zh-CN" altLang="en-US" sz="20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ea"/>
                        <a:ea typeface="+mn-ea"/>
                        <a:cs typeface="+mn-cs"/>
                      </a:rPr>
                      <a:t>秘书处</a:t>
                    </a:r>
                  </a:p>
                </p:txBody>
              </p:sp>
              <p:sp>
                <p:nvSpPr>
                  <p:cNvPr id="67" name="内容占位符 1"/>
                  <p:cNvSpPr txBox="1">
                    <a:spLocks/>
                  </p:cNvSpPr>
                  <p:nvPr/>
                </p:nvSpPr>
                <p:spPr>
                  <a:xfrm>
                    <a:off x="4995533" y="4484610"/>
                    <a:ext cx="2431706" cy="720080"/>
                  </a:xfrm>
                  <a:prstGeom prst="rect">
                    <a:avLst/>
                  </a:prstGeom>
                  <a:solidFill>
                    <a:srgbClr val="92D050"/>
                  </a:solidFill>
                  <a:ln>
                    <a:solidFill>
                      <a:schemeClr val="tx1"/>
                    </a:solidFill>
                  </a:ln>
                </p:spPr>
                <p:txBody>
                  <a:bodyPr vert="horz" lIns="0" rIns="0">
                    <a:noAutofit/>
                  </a:bodyPr>
                  <a:lstStyle/>
                  <a:p>
                    <a:pPr marL="0" marR="0" lvl="0" indent="0" algn="ctr" defTabSz="914400" rtl="0" eaLnBrk="1" fontAlgn="auto" latinLnBrk="0" hangingPunct="1"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chemeClr val="accent1"/>
                      </a:buClr>
                      <a:buSzPct val="100000"/>
                      <a:buFont typeface="Wingdings 3"/>
                      <a:buNone/>
                      <a:tabLst/>
                      <a:defRPr/>
                    </a:pPr>
                    <a:r>
                      <a:rPr kumimoji="0" lang="zh-CN" altLang="en-US" sz="16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ea"/>
                        <a:ea typeface="+mn-ea"/>
                        <a:cs typeface="+mn-cs"/>
                      </a:rPr>
                      <a:t>标准起草单位</a:t>
                    </a:r>
                    <a:endParaRPr kumimoji="0" lang="en-US" altLang="zh-CN" sz="1600" b="1" i="0" u="none" strike="noStrike" kern="1200" cap="none" spc="0" normalizeH="0" baseline="0" noProof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uLnTx/>
                      <a:uFillTx/>
                      <a:latin typeface="+mn-ea"/>
                      <a:ea typeface="+mn-ea"/>
                      <a:cs typeface="+mn-cs"/>
                    </a:endParaRPr>
                  </a:p>
                  <a:p>
                    <a:pPr marL="0" marR="0" lvl="0" indent="0" algn="ctr" defTabSz="914400" rtl="0" eaLnBrk="1" fontAlgn="auto" latinLnBrk="0" hangingPunct="1"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chemeClr val="accent1"/>
                      </a:buClr>
                      <a:buSzPct val="100000"/>
                      <a:buFont typeface="Wingdings 3"/>
                      <a:buNone/>
                      <a:tabLst/>
                      <a:defRPr/>
                    </a:pPr>
                    <a:r>
                      <a:rPr kumimoji="0" lang="zh-CN" altLang="en-US" sz="16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ea"/>
                        <a:ea typeface="+mn-ea"/>
                        <a:cs typeface="+mn-cs"/>
                      </a:rPr>
                      <a:t>（</a:t>
                    </a:r>
                    <a:r>
                      <a:rPr lang="zh-CN" altLang="en-US" sz="1600" b="1" dirty="0" smtClean="0">
                        <a:latin typeface="+mn-ea"/>
                      </a:rPr>
                      <a:t>非</a:t>
                    </a:r>
                    <a:r>
                      <a:rPr kumimoji="0" lang="zh-CN" altLang="en-US" sz="16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ea"/>
                        <a:ea typeface="+mn-ea"/>
                        <a:cs typeface="+mn-cs"/>
                      </a:rPr>
                      <a:t>工作组成员单位）</a:t>
                    </a:r>
                  </a:p>
                </p:txBody>
              </p:sp>
              <p:sp>
                <p:nvSpPr>
                  <p:cNvPr id="68" name="右箭头 67"/>
                  <p:cNvSpPr/>
                  <p:nvPr/>
                </p:nvSpPr>
                <p:spPr>
                  <a:xfrm rot="16200000">
                    <a:off x="5462698" y="3663073"/>
                    <a:ext cx="1428760" cy="214313"/>
                  </a:xfrm>
                  <a:prstGeom prst="rightArrow">
                    <a:avLst/>
                  </a:prstGeom>
                  <a:solidFill>
                    <a:srgbClr val="00B050"/>
                  </a:solidFill>
                  <a:ln>
                    <a:solidFill>
                      <a:srgbClr val="00B05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CN" altLang="en-US" sz="1600"/>
                  </a:p>
                </p:txBody>
              </p:sp>
              <p:sp>
                <p:nvSpPr>
                  <p:cNvPr id="69" name="右箭头 68"/>
                  <p:cNvSpPr/>
                  <p:nvPr/>
                </p:nvSpPr>
                <p:spPr>
                  <a:xfrm rot="5400000">
                    <a:off x="5105505" y="3663073"/>
                    <a:ext cx="1428760" cy="214314"/>
                  </a:xfrm>
                  <a:prstGeom prst="rightArrow">
                    <a:avLst/>
                  </a:prstGeom>
                  <a:solidFill>
                    <a:srgbClr val="00B050"/>
                  </a:solidFill>
                  <a:ln>
                    <a:solidFill>
                      <a:srgbClr val="00B05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CN" altLang="en-US" sz="1600"/>
                  </a:p>
                </p:txBody>
              </p:sp>
            </p:grpSp>
            <p:sp>
              <p:nvSpPr>
                <p:cNvPr id="44" name="TextBox 43"/>
                <p:cNvSpPr txBox="1"/>
                <p:nvPr/>
              </p:nvSpPr>
              <p:spPr>
                <a:xfrm>
                  <a:off x="1142976" y="3929067"/>
                  <a:ext cx="2214577" cy="528212"/>
                </a:xfrm>
                <a:prstGeom prst="rect">
                  <a:avLst/>
                </a:prstGeom>
                <a:noFill/>
                <a:ln>
                  <a:solidFill>
                    <a:schemeClr val="bg1"/>
                  </a:solidFill>
                </a:ln>
              </p:spPr>
              <p:txBody>
                <a:bodyPr wrap="square" lIns="0" tIns="0" rIns="0" bIns="0" rtlCol="0">
                  <a:spAutoFit/>
                </a:bodyPr>
                <a:lstStyle/>
                <a:p>
                  <a:pPr algn="ctr"/>
                  <a:r>
                    <a:rPr lang="zh-CN" altLang="en-US" sz="1400" b="1" dirty="0" smtClean="0"/>
                    <a:t>提交立项建议书、</a:t>
                  </a:r>
                  <a:endParaRPr lang="en-US" altLang="zh-CN" sz="1400" b="1" dirty="0" smtClean="0"/>
                </a:p>
                <a:p>
                  <a:pPr algn="ctr"/>
                  <a:r>
                    <a:rPr lang="zh-CN" altLang="en-US" sz="1400" b="1" dirty="0" smtClean="0"/>
                    <a:t>标准送审稿）</a:t>
                  </a:r>
                  <a:endParaRPr lang="zh-CN" altLang="en-US" sz="1400" b="1" dirty="0"/>
                </a:p>
              </p:txBody>
            </p:sp>
            <p:sp>
              <p:nvSpPr>
                <p:cNvPr id="45" name="左箭头标注 44"/>
                <p:cNvSpPr/>
                <p:nvPr/>
              </p:nvSpPr>
              <p:spPr>
                <a:xfrm>
                  <a:off x="6715140" y="3357562"/>
                  <a:ext cx="1357322" cy="714380"/>
                </a:xfrm>
                <a:prstGeom prst="leftArrowCallou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r>
                    <a:rPr lang="zh-CN" altLang="en-US" sz="1200" b="1" dirty="0" smtClean="0">
                      <a:solidFill>
                        <a:schemeClr val="tx1"/>
                      </a:solidFill>
                    </a:rPr>
                    <a:t>现有工作组未覆盖领域</a:t>
                  </a:r>
                  <a:endParaRPr lang="zh-CN" altLang="en-US" sz="1200" b="1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50" name="直角上箭头 49"/>
                <p:cNvSpPr/>
                <p:nvPr/>
              </p:nvSpPr>
              <p:spPr>
                <a:xfrm rot="16200000">
                  <a:off x="4786314" y="3429000"/>
                  <a:ext cx="1285884" cy="857256"/>
                </a:xfrm>
                <a:prstGeom prst="bentUpArrow">
                  <a:avLst>
                    <a:gd name="adj1" fmla="val 13126"/>
                    <a:gd name="adj2" fmla="val 25000"/>
                    <a:gd name="adj3" fmla="val 20335"/>
                  </a:avLst>
                </a:prstGeom>
                <a:ln>
                  <a:solidFill>
                    <a:schemeClr val="bg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  <p:sp>
            <p:nvSpPr>
              <p:cNvPr id="42" name="圆角右箭头 41"/>
              <p:cNvSpPr/>
              <p:nvPr/>
            </p:nvSpPr>
            <p:spPr>
              <a:xfrm rot="16200000">
                <a:off x="4672887" y="1970791"/>
                <a:ext cx="512606" cy="857256"/>
              </a:xfrm>
              <a:prstGeom prst="bentArrow">
                <a:avLst/>
              </a:prstGeom>
              <a:solidFill>
                <a:srgbClr val="00B05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35" name="内容占位符 1"/>
            <p:cNvSpPr txBox="1">
              <a:spLocks/>
            </p:cNvSpPr>
            <p:nvPr/>
          </p:nvSpPr>
          <p:spPr>
            <a:xfrm>
              <a:off x="1660374" y="841096"/>
              <a:ext cx="3441933" cy="716004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txBody>
            <a:bodyPr vert="horz">
              <a:noAutofit/>
            </a:bodyPr>
            <a:lstStyle/>
            <a:p>
              <a:pPr marL="0" marR="0" lvl="0" indent="0" algn="ctr" defTabSz="914400" rtl="0" eaLnBrk="1" fontAlgn="auto" latinLnBrk="0" hangingPunct="1">
                <a:spcBef>
                  <a:spcPts val="0"/>
                </a:spcBef>
                <a:spcAft>
                  <a:spcPts val="0"/>
                </a:spcAft>
                <a:buClr>
                  <a:schemeClr val="accent1"/>
                </a:buClr>
                <a:buSzPct val="100000"/>
                <a:buFont typeface="Wingdings 3"/>
                <a:buNone/>
                <a:tabLst/>
                <a:defRPr/>
              </a:pPr>
              <a:r>
                <a:rPr kumimoji="0" lang="zh-CN" altLang="en-US" sz="2400" b="1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黑体" pitchFamily="49" charset="-122"/>
                  <a:ea typeface="黑体" pitchFamily="49" charset="-122"/>
                </a:rPr>
                <a:t>中国卫生信息学会</a:t>
              </a:r>
            </a:p>
          </p:txBody>
        </p:sp>
        <p:sp>
          <p:nvSpPr>
            <p:cNvPr id="37" name="圆角右箭头 36"/>
            <p:cNvSpPr/>
            <p:nvPr/>
          </p:nvSpPr>
          <p:spPr>
            <a:xfrm rot="5400000">
              <a:off x="5933497" y="401401"/>
              <a:ext cx="737410" cy="2317395"/>
            </a:xfrm>
            <a:prstGeom prst="bentArrow">
              <a:avLst/>
            </a:prstGeom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38" name="右箭头 37"/>
            <p:cNvSpPr/>
            <p:nvPr/>
          </p:nvSpPr>
          <p:spPr>
            <a:xfrm rot="16200000">
              <a:off x="3207782" y="1707593"/>
              <a:ext cx="442418" cy="285752"/>
            </a:xfrm>
            <a:prstGeom prst="rightArrow">
              <a:avLst/>
            </a:prstGeom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600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767985" y="1785926"/>
              <a:ext cx="2518132" cy="264106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zh-CN" altLang="en-US" sz="1400" b="1" dirty="0" smtClean="0"/>
                <a:t>提交报批稿、标准编号</a:t>
              </a:r>
              <a:endParaRPr lang="en-US" altLang="zh-CN" sz="1400" b="1" dirty="0" smtClean="0"/>
            </a:p>
          </p:txBody>
        </p:sp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zh-CN" sz="3600" dirty="0" smtClean="0"/>
              <a:t>团体标准编码规则</a:t>
            </a:r>
            <a:endParaRPr lang="zh-CN" altLang="en-US" sz="3600" dirty="0"/>
          </a:p>
        </p:txBody>
      </p:sp>
      <p:sp>
        <p:nvSpPr>
          <p:cNvPr id="56334" name="Rectangle 14"/>
          <p:cNvSpPr>
            <a:spLocks noChangeArrowheads="1"/>
          </p:cNvSpPr>
          <p:nvPr/>
        </p:nvSpPr>
        <p:spPr bwMode="auto">
          <a:xfrm>
            <a:off x="1043608" y="4981565"/>
            <a:ext cx="7344816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58775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宋体" pitchFamily="2" charset="-122"/>
                <a:cs typeface="Times New Roman" pitchFamily="18" charset="0"/>
              </a:rPr>
              <a:t>如中国卫生信息学会于</a:t>
            </a:r>
            <a:r>
              <a:rPr kumimoji="0" lang="en-US" altLang="zh-CN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宋体" pitchFamily="2" charset="-122"/>
                <a:cs typeface="Times New Roman" pitchFamily="18" charset="0"/>
              </a:rPr>
              <a:t>2017</a:t>
            </a:r>
            <a:r>
              <a:rPr kumimoji="0" lang="zh-CN" altLang="en-US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宋体" pitchFamily="2" charset="-122"/>
                <a:cs typeface="Times New Roman" pitchFamily="18" charset="0"/>
              </a:rPr>
              <a:t>年发布的第一个团体标</a:t>
            </a:r>
            <a:endParaRPr kumimoji="0" lang="en-US" altLang="zh-CN" sz="24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Calibri" pitchFamily="34" charset="0"/>
              <a:ea typeface="宋体" pitchFamily="2" charset="-122"/>
              <a:cs typeface="Times New Roman" pitchFamily="18" charset="0"/>
            </a:endParaRPr>
          </a:p>
          <a:p>
            <a:pPr marL="0" marR="0" lvl="0" indent="358775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en-US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宋体" pitchFamily="2" charset="-122"/>
                <a:cs typeface="Times New Roman" pitchFamily="18" charset="0"/>
              </a:rPr>
              <a:t>准编码为：“</a:t>
            </a:r>
            <a:r>
              <a:rPr kumimoji="0" lang="en-US" altLang="zh-CN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宋体" pitchFamily="2" charset="-122"/>
                <a:cs typeface="Times New Roman" pitchFamily="18" charset="0"/>
              </a:rPr>
              <a:t>T / CHIA  001-2017”</a:t>
            </a:r>
            <a:endParaRPr kumimoji="0" lang="en-US" altLang="zh-CN" sz="24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</p:txBody>
      </p:sp>
      <p:pic>
        <p:nvPicPr>
          <p:cNvPr id="56335" name="Picture 1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1484784"/>
            <a:ext cx="6589368" cy="33843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428596" y="357166"/>
            <a:ext cx="8391876" cy="6120680"/>
          </a:xfrm>
        </p:spPr>
        <p:txBody>
          <a:bodyPr>
            <a:normAutofit/>
          </a:bodyPr>
          <a:lstStyle/>
          <a:p>
            <a:pPr lvl="0">
              <a:lnSpc>
                <a:spcPct val="150000"/>
              </a:lnSpc>
              <a:buNone/>
            </a:pPr>
            <a:r>
              <a:rPr lang="en-US" altLang="zh-CN" sz="2800" b="1" dirty="0" smtClean="0"/>
              <a:t>1.  </a:t>
            </a:r>
            <a:r>
              <a:rPr lang="zh-CN" altLang="en-US" sz="2800" b="1" dirty="0" smtClean="0"/>
              <a:t>提案</a:t>
            </a:r>
            <a:endParaRPr lang="zh-CN" altLang="zh-CN" sz="2800" dirty="0" smtClean="0"/>
          </a:p>
          <a:p>
            <a:pPr>
              <a:lnSpc>
                <a:spcPct val="150000"/>
              </a:lnSpc>
              <a:buNone/>
            </a:pPr>
            <a:r>
              <a:rPr lang="zh-CN" altLang="en-US" sz="2800" dirty="0" smtClean="0"/>
              <a:t>（</a:t>
            </a:r>
            <a:r>
              <a:rPr lang="en-US" altLang="zh-CN" sz="2800" dirty="0" smtClean="0"/>
              <a:t>1</a:t>
            </a:r>
            <a:r>
              <a:rPr lang="zh-CN" altLang="en-US" sz="2800" dirty="0" smtClean="0"/>
              <a:t>）由学会根据行业发展需要提出的项目提案。</a:t>
            </a:r>
          </a:p>
          <a:p>
            <a:pPr>
              <a:lnSpc>
                <a:spcPct val="150000"/>
              </a:lnSpc>
              <a:buNone/>
            </a:pPr>
            <a:r>
              <a:rPr lang="zh-CN" altLang="en-US" sz="2800" dirty="0" smtClean="0"/>
              <a:t>（</a:t>
            </a:r>
            <a:r>
              <a:rPr lang="en-US" altLang="zh-CN" sz="2800" dirty="0" smtClean="0"/>
              <a:t>2</a:t>
            </a:r>
            <a:r>
              <a:rPr lang="zh-CN" altLang="en-US" sz="2800" dirty="0" smtClean="0"/>
              <a:t>）由团体标准试点单位提出的项目提案。</a:t>
            </a:r>
          </a:p>
          <a:p>
            <a:pPr>
              <a:lnSpc>
                <a:spcPct val="150000"/>
              </a:lnSpc>
              <a:buNone/>
            </a:pPr>
            <a:r>
              <a:rPr lang="zh-CN" altLang="en-US" sz="2800" dirty="0" smtClean="0"/>
              <a:t>（</a:t>
            </a:r>
            <a:r>
              <a:rPr lang="en-US" altLang="zh-CN" sz="2800" dirty="0" smtClean="0"/>
              <a:t>3</a:t>
            </a:r>
            <a:r>
              <a:rPr lang="zh-CN" altLang="en-US" sz="2800" dirty="0" smtClean="0"/>
              <a:t>）由学会的会员单位联合</a:t>
            </a:r>
            <a:r>
              <a:rPr lang="en-US" altLang="zh-CN" sz="2800" dirty="0" smtClean="0"/>
              <a:t>2</a:t>
            </a:r>
            <a:r>
              <a:rPr lang="zh-CN" altLang="en-US" sz="2800" dirty="0" smtClean="0"/>
              <a:t>家及以上单位提出的项目提案。</a:t>
            </a:r>
          </a:p>
          <a:p>
            <a:pPr>
              <a:lnSpc>
                <a:spcPct val="150000"/>
              </a:lnSpc>
              <a:buNone/>
            </a:pPr>
            <a:r>
              <a:rPr lang="zh-CN" altLang="en-US" sz="2800" dirty="0" smtClean="0"/>
              <a:t>（</a:t>
            </a:r>
            <a:r>
              <a:rPr lang="en-US" altLang="zh-CN" sz="2800" dirty="0" smtClean="0"/>
              <a:t>4</a:t>
            </a:r>
            <a:r>
              <a:rPr lang="zh-CN" altLang="en-US" sz="2800" dirty="0" smtClean="0"/>
              <a:t>）在一定范围使用、国内先进、技术成熟的企业标准提案。</a:t>
            </a:r>
          </a:p>
          <a:p>
            <a:pPr>
              <a:lnSpc>
                <a:spcPct val="150000"/>
              </a:lnSpc>
              <a:buNone/>
            </a:pPr>
            <a:r>
              <a:rPr lang="zh-CN" altLang="en-US" sz="2800" dirty="0" smtClean="0"/>
              <a:t>（</a:t>
            </a:r>
            <a:r>
              <a:rPr lang="en-US" altLang="zh-CN" sz="2800" dirty="0" smtClean="0"/>
              <a:t>5</a:t>
            </a:r>
            <a:r>
              <a:rPr lang="zh-CN" altLang="en-US" sz="2800" dirty="0" smtClean="0"/>
              <a:t>）由学会定期向社会公开征集的项目提案。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428596" y="357166"/>
            <a:ext cx="8391876" cy="6120680"/>
          </a:xfrm>
        </p:spPr>
        <p:txBody>
          <a:bodyPr>
            <a:normAutofit/>
          </a:bodyPr>
          <a:lstStyle/>
          <a:p>
            <a:pPr lvl="0">
              <a:lnSpc>
                <a:spcPct val="150000"/>
              </a:lnSpc>
              <a:buNone/>
            </a:pPr>
            <a:r>
              <a:rPr lang="en-US" altLang="zh-CN" sz="2800" b="1" dirty="0" smtClean="0"/>
              <a:t>2.  </a:t>
            </a:r>
            <a:r>
              <a:rPr lang="zh-CN" altLang="zh-CN" sz="2800" b="1" dirty="0" smtClean="0"/>
              <a:t>立项</a:t>
            </a:r>
            <a:endParaRPr lang="zh-CN" altLang="zh-CN" sz="2800" dirty="0" smtClean="0"/>
          </a:p>
          <a:p>
            <a:pPr>
              <a:lnSpc>
                <a:spcPct val="150000"/>
              </a:lnSpc>
              <a:buNone/>
            </a:pPr>
            <a:r>
              <a:rPr lang="zh-CN" altLang="en-US" sz="2800" dirty="0" smtClean="0"/>
              <a:t>（</a:t>
            </a:r>
            <a:r>
              <a:rPr lang="en-US" altLang="zh-CN" sz="2800" dirty="0" smtClean="0"/>
              <a:t>1</a:t>
            </a:r>
            <a:r>
              <a:rPr lang="zh-CN" altLang="en-US" sz="2800" dirty="0" smtClean="0"/>
              <a:t>）标准制修订的目的、意义；</a:t>
            </a:r>
          </a:p>
          <a:p>
            <a:pPr>
              <a:lnSpc>
                <a:spcPct val="150000"/>
              </a:lnSpc>
              <a:buNone/>
            </a:pPr>
            <a:r>
              <a:rPr lang="zh-CN" altLang="en-US" sz="2800" dirty="0" smtClean="0"/>
              <a:t>（</a:t>
            </a:r>
            <a:r>
              <a:rPr lang="en-US" altLang="zh-CN" sz="2800" dirty="0" smtClean="0"/>
              <a:t>2</a:t>
            </a:r>
            <a:r>
              <a:rPr lang="zh-CN" altLang="en-US" sz="2800" dirty="0" smtClean="0"/>
              <a:t>）国内外相关标准现状分析及存在问题；</a:t>
            </a:r>
          </a:p>
          <a:p>
            <a:pPr>
              <a:lnSpc>
                <a:spcPct val="150000"/>
              </a:lnSpc>
              <a:buNone/>
            </a:pPr>
            <a:r>
              <a:rPr lang="zh-CN" altLang="en-US" sz="2800" dirty="0" smtClean="0"/>
              <a:t>（</a:t>
            </a:r>
            <a:r>
              <a:rPr lang="en-US" altLang="zh-CN" sz="2800" dirty="0" smtClean="0"/>
              <a:t>3</a:t>
            </a:r>
            <a:r>
              <a:rPr lang="zh-CN" altLang="en-US" sz="2800" dirty="0" smtClean="0"/>
              <a:t>）主要内容和研究目标；</a:t>
            </a:r>
          </a:p>
          <a:p>
            <a:pPr>
              <a:lnSpc>
                <a:spcPct val="150000"/>
              </a:lnSpc>
              <a:buNone/>
            </a:pPr>
            <a:r>
              <a:rPr lang="zh-CN" altLang="en-US" sz="2800" dirty="0" smtClean="0"/>
              <a:t>（</a:t>
            </a:r>
            <a:r>
              <a:rPr lang="en-US" altLang="zh-CN" sz="2800" dirty="0" smtClean="0"/>
              <a:t>4</a:t>
            </a:r>
            <a:r>
              <a:rPr lang="zh-CN" altLang="en-US" sz="2800" dirty="0" smtClean="0"/>
              <a:t>）研究方法与技术路线；</a:t>
            </a:r>
          </a:p>
          <a:p>
            <a:pPr>
              <a:lnSpc>
                <a:spcPct val="150000"/>
              </a:lnSpc>
              <a:buNone/>
            </a:pPr>
            <a:r>
              <a:rPr lang="zh-CN" altLang="en-US" sz="2800" dirty="0" smtClean="0"/>
              <a:t>（</a:t>
            </a:r>
            <a:r>
              <a:rPr lang="en-US" altLang="zh-CN" sz="2800" dirty="0" smtClean="0"/>
              <a:t>5</a:t>
            </a:r>
            <a:r>
              <a:rPr lang="zh-CN" altLang="en-US" sz="2800" dirty="0" smtClean="0"/>
              <a:t>）研究基础与工作条件；</a:t>
            </a:r>
          </a:p>
          <a:p>
            <a:pPr>
              <a:lnSpc>
                <a:spcPct val="150000"/>
              </a:lnSpc>
              <a:buNone/>
            </a:pPr>
            <a:r>
              <a:rPr lang="zh-CN" altLang="en-US" sz="2800" dirty="0" smtClean="0"/>
              <a:t>（</a:t>
            </a:r>
            <a:r>
              <a:rPr lang="en-US" altLang="zh-CN" sz="2800" dirty="0" smtClean="0"/>
              <a:t>6</a:t>
            </a:r>
            <a:r>
              <a:rPr lang="zh-CN" altLang="en-US" sz="2800" dirty="0" smtClean="0"/>
              <a:t>）经费预算；</a:t>
            </a:r>
          </a:p>
          <a:p>
            <a:pPr>
              <a:lnSpc>
                <a:spcPct val="150000"/>
              </a:lnSpc>
              <a:buNone/>
            </a:pPr>
            <a:r>
              <a:rPr lang="zh-CN" altLang="en-US" sz="2800" dirty="0" smtClean="0"/>
              <a:t>（</a:t>
            </a:r>
            <a:r>
              <a:rPr lang="en-US" altLang="zh-CN" sz="2800" dirty="0" smtClean="0"/>
              <a:t>7</a:t>
            </a:r>
            <a:r>
              <a:rPr lang="zh-CN" altLang="en-US" sz="2800" dirty="0" smtClean="0"/>
              <a:t>）参加人员与分工。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642910" y="285728"/>
            <a:ext cx="8033546" cy="5879576"/>
          </a:xfrm>
        </p:spPr>
        <p:txBody>
          <a:bodyPr>
            <a:noAutofit/>
          </a:bodyPr>
          <a:lstStyle/>
          <a:p>
            <a:pPr lvl="0">
              <a:lnSpc>
                <a:spcPct val="150000"/>
              </a:lnSpc>
              <a:buNone/>
            </a:pPr>
            <a:r>
              <a:rPr lang="en-US" altLang="zh-CN" sz="2800" b="1" dirty="0" smtClean="0"/>
              <a:t>3.  </a:t>
            </a:r>
            <a:r>
              <a:rPr lang="zh-CN" altLang="en-US" sz="2800" b="1" dirty="0" smtClean="0"/>
              <a:t>起草</a:t>
            </a:r>
            <a:endParaRPr lang="zh-CN" altLang="zh-CN" sz="2800" dirty="0" smtClean="0"/>
          </a:p>
          <a:p>
            <a:pPr lvl="0">
              <a:lnSpc>
                <a:spcPct val="125000"/>
              </a:lnSpc>
              <a:spcBef>
                <a:spcPts val="1200"/>
              </a:spcBef>
              <a:buFont typeface="Wingdings" pitchFamily="2" charset="2"/>
              <a:buChar char="u"/>
            </a:pPr>
            <a:r>
              <a:rPr lang="zh-CN" altLang="en-US" sz="2400" b="1" dirty="0" smtClean="0">
                <a:latin typeface="宋体" pitchFamily="2" charset="-122"/>
                <a:ea typeface="宋体" pitchFamily="2" charset="-122"/>
              </a:rPr>
              <a:t>团体标准一经正式立项，应当确定主要起草人员，组成起草工作组进行标准编写。</a:t>
            </a:r>
            <a:endParaRPr lang="en-US" altLang="zh-CN" sz="2400" b="1" dirty="0" smtClean="0">
              <a:latin typeface="宋体" pitchFamily="2" charset="-122"/>
              <a:ea typeface="宋体" pitchFamily="2" charset="-122"/>
            </a:endParaRPr>
          </a:p>
          <a:p>
            <a:pPr lvl="0">
              <a:lnSpc>
                <a:spcPct val="125000"/>
              </a:lnSpc>
              <a:spcBef>
                <a:spcPts val="1200"/>
              </a:spcBef>
              <a:buFont typeface="Wingdings" pitchFamily="2" charset="2"/>
              <a:buChar char="u"/>
            </a:pPr>
            <a:r>
              <a:rPr lang="zh-CN" altLang="en-US" sz="2400" b="1" dirty="0" smtClean="0">
                <a:latin typeface="宋体" pitchFamily="2" charset="-122"/>
                <a:ea typeface="宋体" pitchFamily="2" charset="-122"/>
              </a:rPr>
              <a:t>团体标准的编写应当符合国家标准的编写规则，同时编写“编制说明”。</a:t>
            </a:r>
            <a:endParaRPr lang="en-US" altLang="zh-CN" sz="2400" b="1" dirty="0" smtClean="0">
              <a:latin typeface="宋体" pitchFamily="2" charset="-122"/>
              <a:ea typeface="宋体" pitchFamily="2" charset="-122"/>
            </a:endParaRPr>
          </a:p>
          <a:p>
            <a:pPr>
              <a:lnSpc>
                <a:spcPct val="150000"/>
              </a:lnSpc>
              <a:buNone/>
            </a:pPr>
            <a:r>
              <a:rPr lang="en-US" altLang="zh-CN" sz="2800" b="1" dirty="0" smtClean="0"/>
              <a:t>4. </a:t>
            </a:r>
            <a:r>
              <a:rPr lang="zh-CN" altLang="en-US" sz="2800" b="1" dirty="0" smtClean="0"/>
              <a:t>征求意见</a:t>
            </a:r>
            <a:endParaRPr lang="en-US" altLang="zh-CN" sz="2800" b="1" dirty="0" smtClean="0"/>
          </a:p>
          <a:p>
            <a:pPr lvl="0">
              <a:lnSpc>
                <a:spcPct val="125000"/>
              </a:lnSpc>
              <a:spcBef>
                <a:spcPts val="1200"/>
              </a:spcBef>
              <a:buFont typeface="Wingdings" pitchFamily="2" charset="2"/>
              <a:buChar char="u"/>
            </a:pPr>
            <a:r>
              <a:rPr lang="zh-CN" altLang="en-US" sz="2400" b="1" dirty="0" smtClean="0">
                <a:latin typeface="宋体" pitchFamily="2" charset="-122"/>
                <a:ea typeface="宋体" pitchFamily="2" charset="-122"/>
              </a:rPr>
              <a:t>团体标准起草工作组完成标准草案后，应当向使用本标准的生产者、消费者、管理者、研究者等征求意见。</a:t>
            </a:r>
            <a:endParaRPr lang="en-US" altLang="zh-CN" sz="2400" b="1" dirty="0" smtClean="0">
              <a:latin typeface="宋体" pitchFamily="2" charset="-122"/>
              <a:ea typeface="宋体" pitchFamily="2" charset="-122"/>
            </a:endParaRPr>
          </a:p>
          <a:p>
            <a:pPr lvl="0">
              <a:lnSpc>
                <a:spcPct val="125000"/>
              </a:lnSpc>
              <a:spcBef>
                <a:spcPts val="1200"/>
              </a:spcBef>
              <a:buFont typeface="Wingdings" pitchFamily="2" charset="2"/>
              <a:buChar char="u"/>
            </a:pPr>
            <a:r>
              <a:rPr lang="zh-CN" altLang="en-US" sz="2400" b="1" dirty="0" smtClean="0">
                <a:latin typeface="宋体" pitchFamily="2" charset="-122"/>
                <a:ea typeface="宋体" pitchFamily="2" charset="-122"/>
              </a:rPr>
              <a:t>起草工作组提出团体标准送审稿、编制说明、征求意见汇总处理表及有关附件，提交所属团体标准工作组审查。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827584" y="836712"/>
            <a:ext cx="7488832" cy="5472608"/>
          </a:xfrm>
        </p:spPr>
        <p:txBody>
          <a:bodyPr>
            <a:noAutofit/>
          </a:bodyPr>
          <a:lstStyle/>
          <a:p>
            <a:pPr marL="624078" lvl="0" indent="-514350">
              <a:lnSpc>
                <a:spcPct val="150000"/>
              </a:lnSpc>
              <a:buNone/>
            </a:pPr>
            <a:r>
              <a:rPr lang="en-US" altLang="zh-CN" sz="2800" b="1" dirty="0" smtClean="0"/>
              <a:t>5. </a:t>
            </a:r>
            <a:r>
              <a:rPr lang="zh-CN" altLang="en-US" sz="2800" b="1" dirty="0" smtClean="0"/>
              <a:t>审查 </a:t>
            </a:r>
            <a:endParaRPr lang="en-US" altLang="zh-CN" sz="2800" b="1" dirty="0" smtClean="0"/>
          </a:p>
          <a:p>
            <a:pPr lvl="0">
              <a:lnSpc>
                <a:spcPct val="150000"/>
              </a:lnSpc>
              <a:buNone/>
            </a:pPr>
            <a:r>
              <a:rPr lang="zh-CN" altLang="en-US" sz="2800" b="1" dirty="0" smtClean="0">
                <a:latin typeface="黑体" pitchFamily="49" charset="-122"/>
                <a:ea typeface="黑体" pitchFamily="49" charset="-122"/>
              </a:rPr>
              <a:t>两级审查：工作组初审、团体标委会会审</a:t>
            </a:r>
            <a:endParaRPr lang="en-US" altLang="zh-CN" sz="2800" b="1" dirty="0" smtClean="0">
              <a:latin typeface="黑体" pitchFamily="49" charset="-122"/>
              <a:ea typeface="黑体" pitchFamily="49" charset="-122"/>
            </a:endParaRPr>
          </a:p>
          <a:p>
            <a:pPr lvl="0">
              <a:lnSpc>
                <a:spcPct val="150000"/>
              </a:lnSpc>
              <a:buFont typeface="Wingdings" pitchFamily="2" charset="2"/>
              <a:buChar char="u"/>
            </a:pPr>
            <a:r>
              <a:rPr lang="zh-CN" altLang="zh-CN" sz="2800" b="1" dirty="0" smtClean="0">
                <a:latin typeface="华文楷体" pitchFamily="2" charset="-122"/>
                <a:ea typeface="华文楷体" pitchFamily="2" charset="-122"/>
              </a:rPr>
              <a:t>工作组负责对</a:t>
            </a:r>
            <a:r>
              <a:rPr lang="zh-CN" altLang="en-US" sz="2800" b="1" dirty="0" smtClean="0">
                <a:latin typeface="华文楷体" pitchFamily="2" charset="-122"/>
                <a:ea typeface="华文楷体" pitchFamily="2" charset="-122"/>
              </a:rPr>
              <a:t>起草</a:t>
            </a:r>
            <a:r>
              <a:rPr lang="zh-CN" altLang="zh-CN" sz="2800" b="1" dirty="0" smtClean="0">
                <a:latin typeface="华文楷体" pitchFamily="2" charset="-122"/>
                <a:ea typeface="华文楷体" pitchFamily="2" charset="-122"/>
              </a:rPr>
              <a:t>单位提交的团体标准</a:t>
            </a:r>
            <a:r>
              <a:rPr lang="zh-CN" altLang="en-US" sz="2800" b="1" dirty="0" smtClean="0">
                <a:latin typeface="华文楷体" pitchFamily="2" charset="-122"/>
                <a:ea typeface="华文楷体" pitchFamily="2" charset="-122"/>
              </a:rPr>
              <a:t>送审稿</a:t>
            </a:r>
            <a:r>
              <a:rPr lang="zh-CN" altLang="zh-CN" sz="2800" b="1" dirty="0" smtClean="0">
                <a:latin typeface="华文楷体" pitchFamily="2" charset="-122"/>
                <a:ea typeface="华文楷体" pitchFamily="2" charset="-122"/>
              </a:rPr>
              <a:t>进行</a:t>
            </a:r>
            <a:r>
              <a:rPr lang="zh-CN" altLang="en-US" sz="2800" b="1" dirty="0" smtClean="0">
                <a:latin typeface="华文楷体" pitchFamily="2" charset="-122"/>
                <a:ea typeface="华文楷体" pitchFamily="2" charset="-122"/>
              </a:rPr>
              <a:t>初步</a:t>
            </a:r>
            <a:r>
              <a:rPr lang="zh-CN" altLang="zh-CN" sz="2800" b="1" dirty="0" smtClean="0">
                <a:latin typeface="华文楷体" pitchFamily="2" charset="-122"/>
                <a:ea typeface="华文楷体" pitchFamily="2" charset="-122"/>
              </a:rPr>
              <a:t>审查。</a:t>
            </a:r>
            <a:endParaRPr lang="en-US" altLang="zh-CN" sz="2800" b="1" dirty="0" smtClean="0">
              <a:latin typeface="华文楷体" pitchFamily="2" charset="-122"/>
              <a:ea typeface="华文楷体" pitchFamily="2" charset="-122"/>
            </a:endParaRPr>
          </a:p>
          <a:p>
            <a:pPr lvl="0">
              <a:lnSpc>
                <a:spcPct val="150000"/>
              </a:lnSpc>
              <a:buFont typeface="Wingdings" pitchFamily="2" charset="2"/>
              <a:buChar char="u"/>
            </a:pPr>
            <a:r>
              <a:rPr lang="zh-CN" altLang="zh-CN" sz="2800" b="1" dirty="0" smtClean="0">
                <a:latin typeface="华文楷体" pitchFamily="2" charset="-122"/>
                <a:ea typeface="华文楷体" pitchFamily="2" charset="-122"/>
              </a:rPr>
              <a:t>审查通过后，提交团体标委会</a:t>
            </a:r>
            <a:r>
              <a:rPr lang="zh-CN" altLang="en-US" sz="2800" b="1" dirty="0" smtClean="0">
                <a:latin typeface="华文楷体" pitchFamily="2" charset="-122"/>
                <a:ea typeface="华文楷体" pitchFamily="2" charset="-122"/>
              </a:rPr>
              <a:t>进行</a:t>
            </a:r>
            <a:r>
              <a:rPr lang="zh-CN" altLang="zh-CN" sz="2800" b="1" dirty="0" smtClean="0">
                <a:latin typeface="华文楷体" pitchFamily="2" charset="-122"/>
                <a:ea typeface="华文楷体" pitchFamily="2" charset="-122"/>
              </a:rPr>
              <a:t>审</a:t>
            </a:r>
            <a:r>
              <a:rPr lang="zh-CN" altLang="en-US" sz="2800" b="1" dirty="0" smtClean="0">
                <a:latin typeface="华文楷体" pitchFamily="2" charset="-122"/>
                <a:ea typeface="华文楷体" pitchFamily="2" charset="-122"/>
              </a:rPr>
              <a:t>查</a:t>
            </a:r>
            <a:r>
              <a:rPr lang="zh-CN" altLang="zh-CN" sz="2800" b="1" dirty="0" smtClean="0">
                <a:latin typeface="华文楷体" pitchFamily="2" charset="-122"/>
                <a:ea typeface="华文楷体" pitchFamily="2" charset="-122"/>
              </a:rPr>
              <a:t>。</a:t>
            </a:r>
            <a:endParaRPr lang="en-US" altLang="zh-CN" sz="2800" b="1" dirty="0" smtClean="0">
              <a:latin typeface="华文楷体" pitchFamily="2" charset="-122"/>
              <a:ea typeface="华文楷体" pitchFamily="2" charset="-122"/>
            </a:endParaRPr>
          </a:p>
          <a:p>
            <a:pPr lvl="0">
              <a:lnSpc>
                <a:spcPct val="150000"/>
              </a:lnSpc>
              <a:buFont typeface="Wingdings" pitchFamily="2" charset="2"/>
              <a:buChar char="u"/>
            </a:pPr>
            <a:r>
              <a:rPr lang="zh-CN" altLang="zh-CN" sz="2800" b="1" dirty="0" smtClean="0">
                <a:latin typeface="华文楷体" pitchFamily="2" charset="-122"/>
                <a:ea typeface="华文楷体" pitchFamily="2" charset="-122"/>
              </a:rPr>
              <a:t>标准审查</a:t>
            </a:r>
            <a:r>
              <a:rPr lang="zh-CN" altLang="en-US" sz="2800" b="1" dirty="0" smtClean="0">
                <a:latin typeface="华文楷体" pitchFamily="2" charset="-122"/>
                <a:ea typeface="华文楷体" pitchFamily="2" charset="-122"/>
              </a:rPr>
              <a:t>一般</a:t>
            </a:r>
            <a:r>
              <a:rPr lang="zh-CN" altLang="zh-CN" sz="2800" b="1" dirty="0" smtClean="0">
                <a:latin typeface="华文楷体" pitchFamily="2" charset="-122"/>
                <a:ea typeface="华文楷体" pitchFamily="2" charset="-122"/>
              </a:rPr>
              <a:t>采用会议审查</a:t>
            </a:r>
            <a:r>
              <a:rPr lang="zh-CN" altLang="en-US" sz="2800" b="1" dirty="0" smtClean="0">
                <a:latin typeface="华文楷体" pitchFamily="2" charset="-122"/>
                <a:ea typeface="华文楷体" pitchFamily="2" charset="-122"/>
              </a:rPr>
              <a:t>，也可采用</a:t>
            </a:r>
            <a:r>
              <a:rPr lang="zh-CN" altLang="zh-CN" sz="2800" b="1" dirty="0" smtClean="0">
                <a:latin typeface="华文楷体" pitchFamily="2" charset="-122"/>
                <a:ea typeface="华文楷体" pitchFamily="2" charset="-122"/>
              </a:rPr>
              <a:t>函审</a:t>
            </a:r>
            <a:r>
              <a:rPr lang="zh-CN" altLang="en-US" sz="2800" b="1" dirty="0" smtClean="0">
                <a:latin typeface="华文楷体" pitchFamily="2" charset="-122"/>
                <a:ea typeface="华文楷体" pitchFamily="2" charset="-122"/>
              </a:rPr>
              <a:t>。</a:t>
            </a:r>
            <a:endParaRPr lang="en-US" altLang="zh-CN" sz="2800" b="1" dirty="0" smtClean="0">
              <a:latin typeface="华文楷体" pitchFamily="2" charset="-122"/>
              <a:ea typeface="华文楷体" pitchFamily="2" charset="-122"/>
            </a:endParaRPr>
          </a:p>
          <a:p>
            <a:pPr lvl="0">
              <a:lnSpc>
                <a:spcPct val="150000"/>
              </a:lnSpc>
              <a:buFont typeface="Wingdings" pitchFamily="2" charset="2"/>
              <a:buChar char="u"/>
            </a:pPr>
            <a:r>
              <a:rPr lang="zh-CN" altLang="en-US" sz="2800" b="1" dirty="0" smtClean="0">
                <a:latin typeface="华文楷体" pitchFamily="2" charset="-122"/>
                <a:ea typeface="华文楷体" pitchFamily="2" charset="-122"/>
              </a:rPr>
              <a:t>审查程序详见“管理办法”。</a:t>
            </a:r>
            <a:endParaRPr lang="zh-CN" altLang="en-US" sz="28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467544" y="332656"/>
            <a:ext cx="8280920" cy="5544616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None/>
            </a:pPr>
            <a:r>
              <a:rPr lang="en-US" altLang="zh-CN" sz="2800" b="1" dirty="0" smtClean="0"/>
              <a:t>6. </a:t>
            </a:r>
            <a:r>
              <a:rPr lang="zh-CN" altLang="zh-CN" sz="2800" b="1" dirty="0" smtClean="0"/>
              <a:t>批准发布</a:t>
            </a:r>
            <a:endParaRPr lang="zh-CN" altLang="zh-CN" sz="2800" dirty="0" smtClean="0"/>
          </a:p>
          <a:p>
            <a:pPr>
              <a:lnSpc>
                <a:spcPct val="150000"/>
              </a:lnSpc>
              <a:spcBef>
                <a:spcPts val="1200"/>
              </a:spcBef>
              <a:buNone/>
            </a:pPr>
            <a:r>
              <a:rPr lang="zh-CN" altLang="zh-CN" sz="2800" b="1" dirty="0" smtClean="0">
                <a:latin typeface="华文楷体" pitchFamily="2" charset="-122"/>
                <a:ea typeface="华文楷体" pitchFamily="2" charset="-122"/>
              </a:rPr>
              <a:t>（</a:t>
            </a:r>
            <a:r>
              <a:rPr lang="en-US" altLang="zh-CN" sz="2800" b="1" dirty="0" smtClean="0">
                <a:latin typeface="华文楷体" pitchFamily="2" charset="-122"/>
                <a:ea typeface="华文楷体" pitchFamily="2" charset="-122"/>
              </a:rPr>
              <a:t>1</a:t>
            </a:r>
            <a:r>
              <a:rPr lang="zh-CN" altLang="zh-CN" sz="2800" b="1" dirty="0" smtClean="0">
                <a:latin typeface="华文楷体" pitchFamily="2" charset="-122"/>
                <a:ea typeface="华文楷体" pitchFamily="2" charset="-122"/>
              </a:rPr>
              <a:t>）</a:t>
            </a:r>
            <a:r>
              <a:rPr lang="zh-CN" altLang="en-US" sz="2800" b="1" dirty="0" smtClean="0">
                <a:latin typeface="华文楷体" pitchFamily="2" charset="-122"/>
                <a:ea typeface="华文楷体" pitchFamily="2" charset="-122"/>
              </a:rPr>
              <a:t>通过团体标委会审查的团体标准，由标准起草单位根据审议意见进行修改，形成标准报批稿，连同标准编制说明，意见汇总处理表和其他有关附件一式三份报送团体标委会秘书处，由秘书处按照团体标准编码规则，对标准进行统一编号，并上报中国卫生信息学会秘书处复核。</a:t>
            </a:r>
            <a:endParaRPr lang="zh-CN" altLang="zh-CN" sz="2800" b="1" dirty="0" smtClean="0">
              <a:latin typeface="华文楷体" pitchFamily="2" charset="-122"/>
              <a:ea typeface="华文楷体" pitchFamily="2" charset="-122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467544" y="332656"/>
            <a:ext cx="8280920" cy="6525344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None/>
            </a:pPr>
            <a:r>
              <a:rPr lang="zh-CN" altLang="zh-CN" sz="2800" b="1" dirty="0" smtClean="0">
                <a:latin typeface="华文楷体" pitchFamily="2" charset="-122"/>
                <a:ea typeface="华文楷体" pitchFamily="2" charset="-122"/>
              </a:rPr>
              <a:t>（</a:t>
            </a:r>
            <a:r>
              <a:rPr lang="en-US" altLang="zh-CN" sz="2800" b="1" dirty="0" smtClean="0">
                <a:latin typeface="华文楷体" pitchFamily="2" charset="-122"/>
                <a:ea typeface="华文楷体" pitchFamily="2" charset="-122"/>
              </a:rPr>
              <a:t>2</a:t>
            </a:r>
            <a:r>
              <a:rPr lang="zh-CN" altLang="zh-CN" sz="2800" b="1" dirty="0" smtClean="0">
                <a:latin typeface="华文楷体" pitchFamily="2" charset="-122"/>
                <a:ea typeface="华文楷体" pitchFamily="2" charset="-122"/>
              </a:rPr>
              <a:t>）</a:t>
            </a:r>
            <a:r>
              <a:rPr lang="zh-CN" altLang="en-US" sz="2800" b="1" dirty="0" smtClean="0">
                <a:latin typeface="华文楷体" pitchFamily="2" charset="-122"/>
                <a:ea typeface="华文楷体" pitchFamily="2" charset="-122"/>
              </a:rPr>
              <a:t>通过中国卫生信息学会秘书处复核的团体标准报批稿，经学会秘书长签字后，报送学会会长或其委托的副会长审查。经会长或其委托的副会长审查同意并签字后，由学会发文向社会公开发布。</a:t>
            </a:r>
          </a:p>
          <a:p>
            <a:pPr>
              <a:lnSpc>
                <a:spcPct val="150000"/>
              </a:lnSpc>
              <a:buNone/>
            </a:pPr>
            <a:r>
              <a:rPr lang="en-US" altLang="zh-CN" b="1" dirty="0" smtClean="0"/>
              <a:t>7.  </a:t>
            </a:r>
            <a:r>
              <a:rPr lang="zh-CN" altLang="en-US" b="1" dirty="0" smtClean="0"/>
              <a:t>复审</a:t>
            </a:r>
            <a:endParaRPr lang="en-US" altLang="zh-CN" b="1" dirty="0" smtClean="0"/>
          </a:p>
          <a:p>
            <a:pPr>
              <a:lnSpc>
                <a:spcPct val="150000"/>
              </a:lnSpc>
              <a:buNone/>
            </a:pPr>
            <a:r>
              <a:rPr lang="en-US" altLang="zh-CN" sz="2800" b="1" dirty="0" smtClean="0">
                <a:latin typeface="华文楷体" pitchFamily="2" charset="-122"/>
                <a:ea typeface="华文楷体" pitchFamily="2" charset="-122"/>
              </a:rPr>
              <a:t>   </a:t>
            </a:r>
            <a:r>
              <a:rPr lang="zh-CN" altLang="zh-CN" sz="2800" b="1" dirty="0" smtClean="0">
                <a:latin typeface="华文楷体" pitchFamily="2" charset="-122"/>
                <a:ea typeface="华文楷体" pitchFamily="2" charset="-122"/>
              </a:rPr>
              <a:t>团体标准发布实施后，团体标委会根据需要可组织对其进行复审，以确认标准继续有效或者予以修订、废止。</a:t>
            </a:r>
            <a:r>
              <a:rPr lang="zh-CN" altLang="en-US" sz="2800" b="1" dirty="0" smtClean="0">
                <a:latin typeface="华文楷体" pitchFamily="2" charset="-122"/>
                <a:ea typeface="华文楷体" pitchFamily="2" charset="-122"/>
              </a:rPr>
              <a:t>复审周期一般不超过</a:t>
            </a:r>
            <a:r>
              <a:rPr lang="en-US" altLang="zh-CN" sz="2800" b="1" dirty="0" smtClean="0">
                <a:latin typeface="华文楷体" pitchFamily="2" charset="-122"/>
                <a:ea typeface="华文楷体" pitchFamily="2" charset="-122"/>
              </a:rPr>
              <a:t>5</a:t>
            </a:r>
            <a:r>
              <a:rPr lang="zh-CN" altLang="en-US" sz="2800" b="1" dirty="0" smtClean="0">
                <a:latin typeface="华文楷体" pitchFamily="2" charset="-122"/>
                <a:ea typeface="华文楷体" pitchFamily="2" charset="-122"/>
              </a:rPr>
              <a:t>年。</a:t>
            </a:r>
            <a:endParaRPr lang="zh-CN" altLang="zh-CN" sz="2800" b="1" dirty="0" smtClean="0">
              <a:latin typeface="华文楷体" pitchFamily="2" charset="-122"/>
              <a:ea typeface="华文楷体" pitchFamily="2" charset="-122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571472" y="1285860"/>
            <a:ext cx="8147248" cy="5116024"/>
          </a:xfrm>
        </p:spPr>
        <p:txBody>
          <a:bodyPr>
            <a:noAutofit/>
          </a:bodyPr>
          <a:lstStyle/>
          <a:p>
            <a:pPr>
              <a:lnSpc>
                <a:spcPct val="125000"/>
              </a:lnSpc>
              <a:spcBef>
                <a:spcPts val="1200"/>
              </a:spcBef>
              <a:buNone/>
            </a:pPr>
            <a:r>
              <a:rPr lang="en-US" altLang="zh-CN" sz="2800" b="1" dirty="0" smtClean="0">
                <a:latin typeface="华文楷体" pitchFamily="2" charset="-122"/>
                <a:ea typeface="华文楷体" pitchFamily="2" charset="-122"/>
              </a:rPr>
              <a:t>1. </a:t>
            </a:r>
            <a:r>
              <a:rPr lang="zh-CN" altLang="zh-CN" sz="2800" b="1" dirty="0" smtClean="0">
                <a:latin typeface="华文楷体" pitchFamily="2" charset="-122"/>
                <a:ea typeface="华文楷体" pitchFamily="2" charset="-122"/>
              </a:rPr>
              <a:t>卫生信息团体标准为自愿性标准，有关社会组织或企业可自愿采用。</a:t>
            </a:r>
          </a:p>
          <a:p>
            <a:pPr>
              <a:lnSpc>
                <a:spcPct val="125000"/>
              </a:lnSpc>
              <a:spcBef>
                <a:spcPts val="1200"/>
              </a:spcBef>
              <a:buNone/>
            </a:pPr>
            <a:r>
              <a:rPr lang="en-US" altLang="zh-CN" sz="2800" b="1" dirty="0" smtClean="0">
                <a:latin typeface="华文楷体" pitchFamily="2" charset="-122"/>
                <a:ea typeface="华文楷体" pitchFamily="2" charset="-122"/>
              </a:rPr>
              <a:t>2.</a:t>
            </a:r>
            <a:r>
              <a:rPr lang="zh-CN" altLang="en-US" sz="2800" b="1" dirty="0" smtClean="0">
                <a:latin typeface="华文楷体" pitchFamily="2" charset="-122"/>
                <a:ea typeface="华文楷体" pitchFamily="2" charset="-122"/>
              </a:rPr>
              <a:t> 学会建立团体标准实施评价机制，表彰和奖励在团体标准工作中做出突出贡献的单位和个人。</a:t>
            </a:r>
            <a:endParaRPr lang="zh-CN" altLang="zh-CN" sz="2800" b="1" dirty="0" smtClean="0">
              <a:latin typeface="华文楷体" pitchFamily="2" charset="-122"/>
              <a:ea typeface="华文楷体" pitchFamily="2" charset="-122"/>
            </a:endParaRPr>
          </a:p>
          <a:p>
            <a:pPr>
              <a:lnSpc>
                <a:spcPct val="125000"/>
              </a:lnSpc>
              <a:spcBef>
                <a:spcPts val="1200"/>
              </a:spcBef>
              <a:buNone/>
            </a:pPr>
            <a:r>
              <a:rPr lang="en-US" altLang="zh-CN" sz="2800" b="1" dirty="0" smtClean="0">
                <a:latin typeface="华文楷体" pitchFamily="2" charset="-122"/>
                <a:ea typeface="华文楷体" pitchFamily="2" charset="-122"/>
              </a:rPr>
              <a:t>3.</a:t>
            </a:r>
            <a:r>
              <a:rPr lang="zh-CN" altLang="en-US" sz="2800" b="1" dirty="0" smtClean="0">
                <a:latin typeface="华文楷体" pitchFamily="2" charset="-122"/>
                <a:ea typeface="华文楷体" pitchFamily="2" charset="-122"/>
              </a:rPr>
              <a:t> 执行团体标准的企业应公开企业产品的主要技术指标，包括产品主要技术指标和对应的检验试验方法。学会将组织制定并公布相关产品的标准清单以及关键技术指标清单</a:t>
            </a:r>
            <a:r>
              <a:rPr lang="zh-CN" altLang="zh-CN" sz="2800" b="1" dirty="0" smtClean="0">
                <a:latin typeface="华文楷体" pitchFamily="2" charset="-122"/>
                <a:ea typeface="华文楷体" pitchFamily="2" charset="-122"/>
              </a:rPr>
              <a:t>。</a:t>
            </a:r>
            <a:endParaRPr lang="zh-CN" altLang="zh-CN" sz="2800" b="1" dirty="0">
              <a:latin typeface="华文楷体" pitchFamily="2" charset="-122"/>
              <a:ea typeface="华文楷体" pitchFamily="2" charset="-122"/>
            </a:endParaRPr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3600" dirty="0" smtClean="0">
                <a:solidFill>
                  <a:schemeClr val="tx1"/>
                </a:solidFill>
              </a:rPr>
              <a:t>8. </a:t>
            </a:r>
            <a:r>
              <a:rPr lang="zh-CN" altLang="zh-CN" sz="3600" dirty="0" smtClean="0">
                <a:solidFill>
                  <a:schemeClr val="tx1"/>
                </a:solidFill>
              </a:rPr>
              <a:t>实施与</a:t>
            </a:r>
            <a:r>
              <a:rPr lang="zh-CN" altLang="en-US" sz="3600" dirty="0" smtClean="0">
                <a:solidFill>
                  <a:schemeClr val="tx1"/>
                </a:solidFill>
              </a:rPr>
              <a:t>效果评价</a:t>
            </a:r>
            <a:endParaRPr lang="zh-CN" altLang="en-US" sz="3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539552" y="1196752"/>
            <a:ext cx="8280920" cy="5256584"/>
          </a:xfrm>
        </p:spPr>
        <p:txBody>
          <a:bodyPr>
            <a:normAutofit/>
          </a:bodyPr>
          <a:lstStyle/>
          <a:p>
            <a:pPr>
              <a:lnSpc>
                <a:spcPct val="135000"/>
              </a:lnSpc>
              <a:spcBef>
                <a:spcPts val="1200"/>
              </a:spcBef>
              <a:buNone/>
            </a:pPr>
            <a:r>
              <a:rPr lang="zh-CN" altLang="en-US" sz="2800" b="1" dirty="0" smtClean="0">
                <a:latin typeface="华文楷体" pitchFamily="2" charset="-122"/>
                <a:ea typeface="华文楷体" pitchFamily="2" charset="-122"/>
              </a:rPr>
              <a:t>（</a:t>
            </a:r>
            <a:r>
              <a:rPr lang="en-US" altLang="zh-CN" sz="2800" b="1" dirty="0" smtClean="0">
                <a:latin typeface="华文楷体" pitchFamily="2" charset="-122"/>
                <a:ea typeface="华文楷体" pitchFamily="2" charset="-122"/>
              </a:rPr>
              <a:t>1</a:t>
            </a:r>
            <a:r>
              <a:rPr lang="zh-CN" altLang="en-US" sz="2800" b="1" dirty="0" smtClean="0">
                <a:latin typeface="华文楷体" pitchFamily="2" charset="-122"/>
                <a:ea typeface="华文楷体" pitchFamily="2" charset="-122"/>
              </a:rPr>
              <a:t>）</a:t>
            </a:r>
            <a:r>
              <a:rPr lang="zh-CN" altLang="zh-CN" sz="2800" b="1" dirty="0" smtClean="0">
                <a:latin typeface="华文楷体" pitchFamily="2" charset="-122"/>
                <a:ea typeface="华文楷体" pitchFamily="2" charset="-122"/>
              </a:rPr>
              <a:t>团体标准委员会经费主要来源有：</a:t>
            </a:r>
          </a:p>
          <a:p>
            <a:pPr lvl="1">
              <a:lnSpc>
                <a:spcPct val="135000"/>
              </a:lnSpc>
              <a:spcBef>
                <a:spcPts val="1200"/>
              </a:spcBef>
              <a:buFont typeface="Wingdings" pitchFamily="2" charset="2"/>
              <a:buChar char="u"/>
            </a:pPr>
            <a:r>
              <a:rPr lang="zh-CN" altLang="zh-CN" sz="2400" b="1" dirty="0" smtClean="0">
                <a:latin typeface="华文楷体" pitchFamily="2" charset="-122"/>
                <a:ea typeface="华文楷体" pitchFamily="2" charset="-122"/>
              </a:rPr>
              <a:t>企事业单位和有关社会组织、个人的捐赠或资助；</a:t>
            </a:r>
          </a:p>
          <a:p>
            <a:pPr lvl="1">
              <a:lnSpc>
                <a:spcPct val="135000"/>
              </a:lnSpc>
              <a:spcBef>
                <a:spcPts val="1200"/>
              </a:spcBef>
              <a:buFont typeface="Wingdings" pitchFamily="2" charset="2"/>
              <a:buChar char="u"/>
            </a:pPr>
            <a:r>
              <a:rPr lang="zh-CN" altLang="zh-CN" sz="2400" b="1" dirty="0" smtClean="0">
                <a:latin typeface="华文楷体" pitchFamily="2" charset="-122"/>
                <a:ea typeface="华文楷体" pitchFamily="2" charset="-122"/>
              </a:rPr>
              <a:t>政府资助；</a:t>
            </a:r>
          </a:p>
          <a:p>
            <a:pPr lvl="1">
              <a:lnSpc>
                <a:spcPct val="135000"/>
              </a:lnSpc>
              <a:spcBef>
                <a:spcPts val="1200"/>
              </a:spcBef>
              <a:buFont typeface="Wingdings" pitchFamily="2" charset="2"/>
              <a:buChar char="u"/>
            </a:pPr>
            <a:r>
              <a:rPr lang="zh-CN" altLang="zh-CN" sz="2400" b="1" dirty="0" smtClean="0">
                <a:latin typeface="华文楷体" pitchFamily="2" charset="-122"/>
                <a:ea typeface="华文楷体" pitchFamily="2" charset="-122"/>
              </a:rPr>
              <a:t>政府委托制定的团体标准项目研制经费；</a:t>
            </a:r>
          </a:p>
          <a:p>
            <a:pPr lvl="1">
              <a:lnSpc>
                <a:spcPct val="135000"/>
              </a:lnSpc>
              <a:spcBef>
                <a:spcPts val="1200"/>
              </a:spcBef>
              <a:buFont typeface="Wingdings" pitchFamily="2" charset="2"/>
              <a:buChar char="u"/>
            </a:pPr>
            <a:r>
              <a:rPr lang="zh-CN" altLang="zh-CN" sz="2400" b="1" dirty="0" smtClean="0">
                <a:latin typeface="华文楷体" pitchFamily="2" charset="-122"/>
                <a:ea typeface="华文楷体" pitchFamily="2" charset="-122"/>
              </a:rPr>
              <a:t>专委会的其他合法收入。</a:t>
            </a:r>
            <a:endParaRPr lang="en-US" altLang="zh-CN" sz="2400" b="1" dirty="0" smtClean="0">
              <a:latin typeface="华文楷体" pitchFamily="2" charset="-122"/>
              <a:ea typeface="华文楷体" pitchFamily="2" charset="-122"/>
            </a:endParaRPr>
          </a:p>
          <a:p>
            <a:pPr marL="365760" lvl="1" indent="-256032">
              <a:lnSpc>
                <a:spcPct val="135000"/>
              </a:lnSpc>
              <a:spcBef>
                <a:spcPts val="1200"/>
              </a:spcBef>
              <a:buSzPct val="68000"/>
              <a:buNone/>
            </a:pPr>
            <a:r>
              <a:rPr lang="zh-CN" altLang="en-US" sz="2800" b="1" dirty="0" smtClean="0">
                <a:latin typeface="华文楷体" pitchFamily="2" charset="-122"/>
                <a:ea typeface="华文楷体" pitchFamily="2" charset="-122"/>
              </a:rPr>
              <a:t>（</a:t>
            </a:r>
            <a:r>
              <a:rPr lang="en-US" altLang="zh-CN" sz="2800" b="1" dirty="0" smtClean="0">
                <a:latin typeface="华文楷体" pitchFamily="2" charset="-122"/>
                <a:ea typeface="华文楷体" pitchFamily="2" charset="-122"/>
              </a:rPr>
              <a:t>2</a:t>
            </a:r>
            <a:r>
              <a:rPr lang="zh-CN" altLang="en-US" sz="2800" b="1" dirty="0" smtClean="0">
                <a:latin typeface="华文楷体" pitchFamily="2" charset="-122"/>
                <a:ea typeface="华文楷体" pitchFamily="2" charset="-122"/>
              </a:rPr>
              <a:t>）团体标准经费管理参照财政部、国家质检总局、国家标准委</a:t>
            </a:r>
            <a:r>
              <a:rPr lang="en-US" altLang="zh-CN" sz="2800" b="1" dirty="0" smtClean="0">
                <a:latin typeface="华文楷体" pitchFamily="2" charset="-122"/>
                <a:ea typeface="华文楷体" pitchFamily="2" charset="-122"/>
              </a:rPr>
              <a:t>《</a:t>
            </a:r>
            <a:r>
              <a:rPr lang="zh-CN" altLang="en-US" sz="2800" b="1" dirty="0" smtClean="0">
                <a:latin typeface="华文楷体" pitchFamily="2" charset="-122"/>
                <a:ea typeface="华文楷体" pitchFamily="2" charset="-122"/>
              </a:rPr>
              <a:t>国家标准制修订经费管理办法</a:t>
            </a:r>
            <a:r>
              <a:rPr lang="en-US" altLang="zh-CN" sz="2800" b="1" dirty="0" smtClean="0">
                <a:latin typeface="华文楷体" pitchFamily="2" charset="-122"/>
                <a:ea typeface="华文楷体" pitchFamily="2" charset="-122"/>
              </a:rPr>
              <a:t>》</a:t>
            </a:r>
            <a:r>
              <a:rPr lang="zh-CN" altLang="en-US" sz="2800" b="1" dirty="0" smtClean="0">
                <a:latin typeface="华文楷体" pitchFamily="2" charset="-122"/>
                <a:ea typeface="华文楷体" pitchFamily="2" charset="-122"/>
              </a:rPr>
              <a:t>，制定团体标准经费相关管理办法。</a:t>
            </a:r>
            <a:endParaRPr lang="en-US" altLang="zh-CN" sz="2800" b="1" dirty="0" smtClean="0">
              <a:latin typeface="华文楷体" pitchFamily="2" charset="-122"/>
              <a:ea typeface="华文楷体" pitchFamily="2" charset="-122"/>
            </a:endParaRPr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3600" dirty="0" smtClean="0"/>
              <a:t>9. </a:t>
            </a:r>
            <a:r>
              <a:rPr lang="zh-CN" altLang="en-US" sz="3600" dirty="0" smtClean="0"/>
              <a:t>经费来源与管理</a:t>
            </a:r>
            <a:endParaRPr lang="zh-CN" altLang="en-US" sz="3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1331640" y="1916832"/>
            <a:ext cx="7072362" cy="2952328"/>
          </a:xfrm>
        </p:spPr>
        <p:txBody>
          <a:bodyPr>
            <a:normAutofit/>
          </a:bodyPr>
          <a:lstStyle/>
          <a:p>
            <a:pPr>
              <a:lnSpc>
                <a:spcPct val="200000"/>
              </a:lnSpc>
              <a:buNone/>
            </a:pPr>
            <a:r>
              <a:rPr lang="zh-CN" altLang="en-US" sz="3600" b="1" dirty="0" smtClean="0">
                <a:latin typeface="+mn-ea"/>
              </a:rPr>
              <a:t>一、团体标准组织架构</a:t>
            </a:r>
            <a:endParaRPr lang="en-US" altLang="zh-CN" sz="3600" b="1" dirty="0" smtClean="0">
              <a:latin typeface="+mn-ea"/>
            </a:endParaRPr>
          </a:p>
          <a:p>
            <a:pPr>
              <a:lnSpc>
                <a:spcPct val="200000"/>
              </a:lnSpc>
              <a:buNone/>
            </a:pPr>
            <a:r>
              <a:rPr lang="zh-CN" altLang="en-US" sz="3600" b="1" dirty="0" smtClean="0">
                <a:latin typeface="+mn-ea"/>
              </a:rPr>
              <a:t>二、团体标准制修订</a:t>
            </a:r>
            <a:r>
              <a:rPr lang="zh-CN" altLang="en-US" sz="3600" b="1" dirty="0" smtClean="0">
                <a:latin typeface="+mn-ea"/>
              </a:rPr>
              <a:t>程序</a:t>
            </a:r>
            <a:endParaRPr lang="en-US" altLang="zh-CN" sz="3600" b="1" dirty="0" smtClean="0">
              <a:latin typeface="+mn-ea"/>
            </a:endParaRPr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>
          <a:xfrm>
            <a:off x="251520" y="620688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zh-CN" altLang="en-US" sz="4400" dirty="0" smtClean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rPr>
              <a:t>主 要 内 容</a:t>
            </a:r>
            <a:endParaRPr lang="zh-CN" altLang="en-US" sz="4400" dirty="0">
              <a:solidFill>
                <a:schemeClr val="tx1"/>
              </a:solidFill>
              <a:latin typeface="微软雅黑" pitchFamily="34" charset="-122"/>
              <a:ea typeface="微软雅黑" pitchFamily="34" charset="-122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2"/>
          <p:cNvSpPr>
            <a:spLocks noGrp="1"/>
          </p:cNvSpPr>
          <p:nvPr/>
        </p:nvSpPr>
        <p:spPr>
          <a:xfrm>
            <a:off x="1691680" y="5877272"/>
            <a:ext cx="6696744" cy="504056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CN" altLang="en-US" sz="2800" b="1" dirty="0" smtClean="0">
                <a:effectLst/>
              </a:rPr>
              <a:t>图</a:t>
            </a:r>
            <a:r>
              <a:rPr lang="en-US" altLang="zh-CN" sz="2800" b="1" dirty="0" smtClean="0">
                <a:effectLst/>
              </a:rPr>
              <a:t>1   </a:t>
            </a:r>
            <a:r>
              <a:rPr lang="zh-CN" altLang="en-US" sz="2800" b="1" dirty="0" smtClean="0">
                <a:effectLst/>
              </a:rPr>
              <a:t>卫生信息团体标准组织架构图</a:t>
            </a:r>
            <a:endParaRPr lang="zh-CN" altLang="en-US" sz="2800" b="1" dirty="0">
              <a:effectLst/>
            </a:endParaRPr>
          </a:p>
        </p:txBody>
      </p:sp>
      <p:sp>
        <p:nvSpPr>
          <p:cNvPr id="48" name="内容占位符 1"/>
          <p:cNvSpPr txBox="1">
            <a:spLocks/>
          </p:cNvSpPr>
          <p:nvPr/>
        </p:nvSpPr>
        <p:spPr>
          <a:xfrm>
            <a:off x="1115616" y="3654144"/>
            <a:ext cx="1219576" cy="64294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vert="horz" lIns="91440" tIns="72000" rIns="91440" bIns="45720" rtlCol="0"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Pct val="100000"/>
              <a:buFont typeface="Arial" pitchFamily="34" charset="0"/>
              <a:buNone/>
              <a:tabLst/>
              <a:defRPr/>
            </a:pPr>
            <a:r>
              <a:rPr kumimoji="0" lang="zh-CN" alt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健康管理标准工作组</a:t>
            </a:r>
            <a:endParaRPr kumimoji="0" lang="en-US" altLang="zh-CN" sz="1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ea"/>
              <a:ea typeface="+mn-ea"/>
              <a:cs typeface="+mn-cs"/>
            </a:endParaRPr>
          </a:p>
        </p:txBody>
      </p:sp>
      <p:sp>
        <p:nvSpPr>
          <p:cNvPr id="49" name="内容占位符 1"/>
          <p:cNvSpPr txBox="1">
            <a:spLocks/>
          </p:cNvSpPr>
          <p:nvPr/>
        </p:nvSpPr>
        <p:spPr>
          <a:xfrm>
            <a:off x="2406662" y="3637614"/>
            <a:ext cx="1357322" cy="66335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vert="horz" lIns="0" tIns="72000" rIns="0" bIns="0" rtlCol="0"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>
              <a:buSzPct val="100000"/>
              <a:defRPr/>
            </a:pPr>
            <a:r>
              <a:rPr lang="zh-CN" altLang="en-US" sz="1400" b="1" dirty="0" smtClean="0">
                <a:latin typeface="+mn-ea"/>
              </a:rPr>
              <a:t>数据传输与标识标准工作组</a:t>
            </a:r>
            <a:endParaRPr lang="en-US" altLang="zh-CN" sz="1400" b="1" dirty="0" smtClean="0">
              <a:latin typeface="+mn-ea"/>
            </a:endParaRPr>
          </a:p>
        </p:txBody>
      </p:sp>
      <p:sp>
        <p:nvSpPr>
          <p:cNvPr id="50" name="内容占位符 1"/>
          <p:cNvSpPr txBox="1">
            <a:spLocks/>
          </p:cNvSpPr>
          <p:nvPr/>
        </p:nvSpPr>
        <p:spPr>
          <a:xfrm>
            <a:off x="3906860" y="3637614"/>
            <a:ext cx="1214446" cy="66335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vert="horz" lIns="0" tIns="72000" rIns="0" bIns="0" rtlCol="0"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Pct val="100000"/>
              <a:buFont typeface="Arial" pitchFamily="34" charset="0"/>
              <a:buNone/>
              <a:tabLst/>
              <a:defRPr/>
            </a:pPr>
            <a:r>
              <a:rPr kumimoji="0" lang="zh-CN" alt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疾病控制数据标准</a:t>
            </a:r>
            <a:r>
              <a:rPr lang="zh-CN" altLang="en-US" sz="1400" b="1" dirty="0" smtClean="0">
                <a:latin typeface="+mn-ea"/>
              </a:rPr>
              <a:t>工作组</a:t>
            </a:r>
            <a:endParaRPr lang="en-US" altLang="zh-CN" sz="1400" b="1" dirty="0" smtClean="0">
              <a:latin typeface="+mn-ea"/>
            </a:endParaRPr>
          </a:p>
        </p:txBody>
      </p:sp>
      <p:sp>
        <p:nvSpPr>
          <p:cNvPr id="51" name="内容占位符 1"/>
          <p:cNvSpPr txBox="1">
            <a:spLocks/>
          </p:cNvSpPr>
          <p:nvPr/>
        </p:nvSpPr>
        <p:spPr>
          <a:xfrm>
            <a:off x="5264182" y="3637614"/>
            <a:ext cx="1214446" cy="66335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vert="horz" lIns="0" tIns="0" rIns="0" bIns="0" rtlCol="0"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>
              <a:buSzPct val="100000"/>
              <a:defRPr/>
            </a:pPr>
            <a:r>
              <a:rPr lang="zh-CN" altLang="en-US" sz="1400" b="1" dirty="0" smtClean="0">
                <a:latin typeface="+mn-ea"/>
              </a:rPr>
              <a:t>医学数字影像与</a:t>
            </a:r>
            <a:r>
              <a:rPr lang="en-US" altLang="zh-CN" sz="1400" b="1" dirty="0" smtClean="0">
                <a:latin typeface="+mn-ea"/>
              </a:rPr>
              <a:t>PACS</a:t>
            </a:r>
            <a:r>
              <a:rPr lang="zh-CN" altLang="en-US" sz="1400" b="1" dirty="0" smtClean="0">
                <a:latin typeface="+mn-ea"/>
              </a:rPr>
              <a:t>标准</a:t>
            </a:r>
            <a:endParaRPr lang="en-US" altLang="zh-CN" sz="1400" b="1" dirty="0" smtClean="0">
              <a:latin typeface="+mn-ea"/>
            </a:endParaRPr>
          </a:p>
          <a:p>
            <a:pPr lvl="0" algn="ctr">
              <a:buSzPct val="100000"/>
              <a:defRPr/>
            </a:pPr>
            <a:r>
              <a:rPr lang="zh-CN" altLang="en-US" sz="1400" b="1" dirty="0" smtClean="0">
                <a:latin typeface="+mn-ea"/>
              </a:rPr>
              <a:t>工作组</a:t>
            </a:r>
            <a:endParaRPr lang="en-US" altLang="zh-CN" sz="1400" b="1" dirty="0" smtClean="0">
              <a:latin typeface="+mn-ea"/>
            </a:endParaRPr>
          </a:p>
        </p:txBody>
      </p:sp>
      <p:sp>
        <p:nvSpPr>
          <p:cNvPr id="42" name="内容占位符 1"/>
          <p:cNvSpPr txBox="1">
            <a:spLocks/>
          </p:cNvSpPr>
          <p:nvPr/>
        </p:nvSpPr>
        <p:spPr>
          <a:xfrm>
            <a:off x="1263622" y="4868590"/>
            <a:ext cx="1285884" cy="663353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vert="horz" lIns="0" tIns="108000" rIns="0" bIns="0" rtlCol="0"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SzPct val="100000"/>
              <a:defRPr/>
            </a:pPr>
            <a:r>
              <a:rPr lang="zh-CN" altLang="en-US" sz="1400" b="1" dirty="0" smtClean="0">
                <a:latin typeface="+mn-ea"/>
              </a:rPr>
              <a:t>中关村新智源健康管理研究员</a:t>
            </a:r>
            <a:endParaRPr lang="en-US" altLang="zh-CN" sz="1400" b="1" dirty="0" smtClean="0">
              <a:latin typeface="+mn-ea"/>
            </a:endParaRPr>
          </a:p>
        </p:txBody>
      </p:sp>
      <p:sp>
        <p:nvSpPr>
          <p:cNvPr id="43" name="内容占位符 1"/>
          <p:cNvSpPr txBox="1">
            <a:spLocks/>
          </p:cNvSpPr>
          <p:nvPr/>
        </p:nvSpPr>
        <p:spPr>
          <a:xfrm>
            <a:off x="2620944" y="4868590"/>
            <a:ext cx="1357322" cy="663353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vert="horz" lIns="0" tIns="108000" rIns="0" bIns="0" rtlCol="0"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>
              <a:buSzPct val="100000"/>
              <a:defRPr/>
            </a:pPr>
            <a:r>
              <a:rPr kumimoji="0" lang="zh-CN" alt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华中科技大学</a:t>
            </a:r>
            <a:r>
              <a:rPr lang="zh-CN" altLang="en-US" sz="1400" b="1" dirty="0"/>
              <a:t>医药卫生管理学院</a:t>
            </a:r>
            <a:endParaRPr kumimoji="0" lang="en-US" altLang="zh-CN" sz="1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ea"/>
              <a:ea typeface="+mn-ea"/>
              <a:cs typeface="+mn-cs"/>
            </a:endParaRPr>
          </a:p>
        </p:txBody>
      </p:sp>
      <p:sp>
        <p:nvSpPr>
          <p:cNvPr id="44" name="内容占位符 1"/>
          <p:cNvSpPr txBox="1">
            <a:spLocks/>
          </p:cNvSpPr>
          <p:nvPr/>
        </p:nvSpPr>
        <p:spPr>
          <a:xfrm>
            <a:off x="4049736" y="4852060"/>
            <a:ext cx="1214446" cy="663353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vert="horz" lIns="0" tIns="108000" rIns="0" bIns="0" rtlCol="0"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Pct val="100000"/>
              <a:buFont typeface="Arial" pitchFamily="34" charset="0"/>
              <a:buNone/>
              <a:tabLst/>
              <a:defRPr/>
            </a:pPr>
            <a:r>
              <a:rPr kumimoji="0" lang="zh-CN" alt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上海疾病控制中心</a:t>
            </a:r>
            <a:endParaRPr kumimoji="0" lang="en-US" altLang="zh-CN" sz="1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ea"/>
              <a:ea typeface="+mn-ea"/>
              <a:cs typeface="+mn-cs"/>
            </a:endParaRPr>
          </a:p>
        </p:txBody>
      </p:sp>
      <p:sp>
        <p:nvSpPr>
          <p:cNvPr id="45" name="内容占位符 1"/>
          <p:cNvSpPr txBox="1">
            <a:spLocks/>
          </p:cNvSpPr>
          <p:nvPr/>
        </p:nvSpPr>
        <p:spPr>
          <a:xfrm>
            <a:off x="5407058" y="4852060"/>
            <a:ext cx="1214446" cy="663353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vert="horz" lIns="0" tIns="108000" rIns="0" bIns="0" rtlCol="0"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Pct val="100000"/>
              <a:buFont typeface="Arial" pitchFamily="34" charset="0"/>
              <a:buNone/>
              <a:tabLst/>
              <a:defRPr/>
            </a:pPr>
            <a:r>
              <a:rPr kumimoji="0" lang="zh-CN" alt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电子科技</a:t>
            </a:r>
            <a:endParaRPr kumimoji="0" lang="en-US" altLang="zh-CN" sz="1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ea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Pct val="100000"/>
              <a:buFont typeface="Arial" pitchFamily="34" charset="0"/>
              <a:buNone/>
              <a:tabLst/>
              <a:defRPr/>
            </a:pPr>
            <a:r>
              <a:rPr kumimoji="0" lang="zh-CN" alt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大学</a:t>
            </a:r>
            <a:endParaRPr kumimoji="0" lang="en-US" altLang="zh-CN" sz="1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ea"/>
              <a:ea typeface="+mn-ea"/>
              <a:cs typeface="+mn-cs"/>
            </a:endParaRPr>
          </a:p>
        </p:txBody>
      </p:sp>
      <p:sp>
        <p:nvSpPr>
          <p:cNvPr id="46" name="内容占位符 1"/>
          <p:cNvSpPr txBox="1">
            <a:spLocks/>
          </p:cNvSpPr>
          <p:nvPr/>
        </p:nvSpPr>
        <p:spPr>
          <a:xfrm>
            <a:off x="6764380" y="4852060"/>
            <a:ext cx="1285884" cy="663353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vert="horz" lIns="0" tIns="108000" rIns="0" bIns="0" rtlCol="0"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>
              <a:buSzPct val="100000"/>
              <a:defRPr/>
            </a:pPr>
            <a:r>
              <a:rPr lang="zh-CN" altLang="en-US" sz="1400" b="1" dirty="0" smtClean="0"/>
              <a:t>。。。。。</a:t>
            </a:r>
            <a:endParaRPr kumimoji="0" lang="en-US" altLang="zh-CN" sz="1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ea"/>
              <a:ea typeface="+mn-ea"/>
              <a:cs typeface="+mn-cs"/>
            </a:endParaRPr>
          </a:p>
        </p:txBody>
      </p:sp>
      <p:cxnSp>
        <p:nvCxnSpPr>
          <p:cNvPr id="9" name="直接连接符 8"/>
          <p:cNvCxnSpPr/>
          <p:nvPr/>
        </p:nvCxnSpPr>
        <p:spPr>
          <a:xfrm rot="5400000">
            <a:off x="4107655" y="2376617"/>
            <a:ext cx="643734" cy="79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0" name="内容占位符 1"/>
          <p:cNvSpPr txBox="1">
            <a:spLocks/>
          </p:cNvSpPr>
          <p:nvPr/>
        </p:nvSpPr>
        <p:spPr>
          <a:xfrm>
            <a:off x="6143668" y="1340768"/>
            <a:ext cx="2500330" cy="7292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vert="horz"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Wingdings 3"/>
              <a:buNone/>
              <a:tabLst/>
              <a:defRPr/>
            </a:pPr>
            <a:r>
              <a:rPr kumimoji="0" lang="zh-CN" alt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国家卫计委</a:t>
            </a:r>
            <a:endParaRPr kumimoji="0" lang="en-US" altLang="zh-CN" sz="1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ea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Wingdings 3"/>
              <a:buNone/>
              <a:tabLst/>
              <a:defRPr/>
            </a:pPr>
            <a:r>
              <a:rPr kumimoji="0" lang="zh-CN" alt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统计信息中心</a:t>
            </a:r>
          </a:p>
        </p:txBody>
      </p:sp>
      <p:sp>
        <p:nvSpPr>
          <p:cNvPr id="11" name="右箭头 10"/>
          <p:cNvSpPr/>
          <p:nvPr/>
        </p:nvSpPr>
        <p:spPr>
          <a:xfrm rot="10800000">
            <a:off x="5500726" y="1626520"/>
            <a:ext cx="642942" cy="214314"/>
          </a:xfrm>
          <a:prstGeom prst="right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/>
          </a:p>
        </p:txBody>
      </p:sp>
      <p:cxnSp>
        <p:nvCxnSpPr>
          <p:cNvPr id="14" name="直接连接符 13"/>
          <p:cNvCxnSpPr/>
          <p:nvPr/>
        </p:nvCxnSpPr>
        <p:spPr>
          <a:xfrm flipH="1" flipV="1">
            <a:off x="1763688" y="2708920"/>
            <a:ext cx="5441258" cy="1083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5" name="内容占位符 1"/>
          <p:cNvSpPr txBox="1">
            <a:spLocks/>
          </p:cNvSpPr>
          <p:nvPr/>
        </p:nvSpPr>
        <p:spPr>
          <a:xfrm>
            <a:off x="3000396" y="1340768"/>
            <a:ext cx="2484784" cy="7292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vert="horz"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Wingdings 3"/>
              <a:buNone/>
              <a:tabLst/>
              <a:defRPr/>
            </a:pPr>
            <a:r>
              <a:rPr kumimoji="0" lang="zh-CN" alt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黑体" pitchFamily="49" charset="-122"/>
                <a:ea typeface="黑体" pitchFamily="49" charset="-122"/>
              </a:rPr>
              <a:t>中国卫生信息学会卫生</a:t>
            </a:r>
            <a:endParaRPr kumimoji="0" lang="en-US" altLang="zh-CN" sz="1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黑体" pitchFamily="49" charset="-122"/>
              <a:ea typeface="黑体" pitchFamily="49" charset="-122"/>
            </a:endParaRPr>
          </a:p>
          <a:p>
            <a:pPr marL="0" marR="0" lvl="0" indent="0" algn="ctr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Wingdings 3"/>
              <a:buNone/>
              <a:tabLst/>
              <a:defRPr/>
            </a:pPr>
            <a:r>
              <a:rPr kumimoji="0" lang="zh-CN" alt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黑体" pitchFamily="49" charset="-122"/>
                <a:ea typeface="黑体" pitchFamily="49" charset="-122"/>
              </a:rPr>
              <a:t>信息团体标准专家委员会</a:t>
            </a:r>
          </a:p>
        </p:txBody>
      </p:sp>
      <p:sp>
        <p:nvSpPr>
          <p:cNvPr id="16" name="内容占位符 1"/>
          <p:cNvSpPr txBox="1">
            <a:spLocks/>
          </p:cNvSpPr>
          <p:nvPr/>
        </p:nvSpPr>
        <p:spPr>
          <a:xfrm>
            <a:off x="214282" y="1340768"/>
            <a:ext cx="2286048" cy="7292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vert="horz" lIns="0" tIns="144000" rIns="0"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Wingdings 3"/>
              <a:buNone/>
              <a:tabLst/>
              <a:defRPr/>
            </a:pPr>
            <a:r>
              <a:rPr kumimoji="0" lang="zh-CN" alt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国家卫计委卫生标准委员会</a:t>
            </a:r>
            <a:endParaRPr kumimoji="0" lang="en-US" altLang="zh-CN" sz="1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ea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Wingdings 3"/>
              <a:buNone/>
              <a:tabLst/>
              <a:defRPr/>
            </a:pPr>
            <a:r>
              <a:rPr kumimoji="0" lang="zh-CN" alt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信息标准专委会</a:t>
            </a:r>
          </a:p>
        </p:txBody>
      </p:sp>
      <p:sp>
        <p:nvSpPr>
          <p:cNvPr id="17" name="右箭头 16"/>
          <p:cNvSpPr/>
          <p:nvPr/>
        </p:nvSpPr>
        <p:spPr>
          <a:xfrm>
            <a:off x="2500330" y="1555082"/>
            <a:ext cx="500066" cy="214314"/>
          </a:xfrm>
          <a:prstGeom prst="right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/>
          </a:p>
        </p:txBody>
      </p:sp>
      <p:sp>
        <p:nvSpPr>
          <p:cNvPr id="18" name="TextBox 37"/>
          <p:cNvSpPr txBox="1"/>
          <p:nvPr/>
        </p:nvSpPr>
        <p:spPr>
          <a:xfrm>
            <a:off x="2500298" y="1285860"/>
            <a:ext cx="500066" cy="215444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lIns="0" tIns="0" rIns="0" bIns="0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zh-CN" altLang="en-US" sz="1400" b="1" dirty="0" smtClean="0"/>
              <a:t>指导</a:t>
            </a:r>
            <a:endParaRPr lang="zh-CN" altLang="en-US" sz="1400" b="1" dirty="0"/>
          </a:p>
        </p:txBody>
      </p:sp>
      <p:sp>
        <p:nvSpPr>
          <p:cNvPr id="20" name="右箭头 19"/>
          <p:cNvSpPr/>
          <p:nvPr/>
        </p:nvSpPr>
        <p:spPr>
          <a:xfrm rot="5400000">
            <a:off x="1442217" y="4475681"/>
            <a:ext cx="571504" cy="214314"/>
          </a:xfrm>
          <a:prstGeom prst="right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/>
          </a:p>
        </p:txBody>
      </p:sp>
      <p:sp>
        <p:nvSpPr>
          <p:cNvPr id="21" name="TextBox 82"/>
          <p:cNvSpPr txBox="1"/>
          <p:nvPr/>
        </p:nvSpPr>
        <p:spPr>
          <a:xfrm>
            <a:off x="1906564" y="4368524"/>
            <a:ext cx="428628" cy="428628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lIns="0" tIns="0" rIns="0" bIns="0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zh-CN" altLang="en-US" sz="1400" b="1" dirty="0" smtClean="0"/>
              <a:t>依托单位</a:t>
            </a:r>
            <a:endParaRPr lang="zh-CN" altLang="en-US" sz="1400" b="1" dirty="0"/>
          </a:p>
        </p:txBody>
      </p:sp>
      <p:sp>
        <p:nvSpPr>
          <p:cNvPr id="22" name="右箭头 21"/>
          <p:cNvSpPr/>
          <p:nvPr/>
        </p:nvSpPr>
        <p:spPr>
          <a:xfrm rot="5400000">
            <a:off x="2871041" y="4479562"/>
            <a:ext cx="571504" cy="214314"/>
          </a:xfrm>
          <a:prstGeom prst="right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/>
          </a:p>
        </p:txBody>
      </p:sp>
      <p:sp>
        <p:nvSpPr>
          <p:cNvPr id="24" name="右箭头 23"/>
          <p:cNvSpPr/>
          <p:nvPr/>
        </p:nvSpPr>
        <p:spPr>
          <a:xfrm rot="5400000">
            <a:off x="4228331" y="4459151"/>
            <a:ext cx="571504" cy="214314"/>
          </a:xfrm>
          <a:prstGeom prst="right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/>
          </a:p>
        </p:txBody>
      </p:sp>
      <p:sp>
        <p:nvSpPr>
          <p:cNvPr id="26" name="右箭头 25"/>
          <p:cNvSpPr/>
          <p:nvPr/>
        </p:nvSpPr>
        <p:spPr>
          <a:xfrm rot="5400000">
            <a:off x="5522464" y="4467432"/>
            <a:ext cx="554974" cy="214282"/>
          </a:xfrm>
          <a:prstGeom prst="right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/>
          </a:p>
        </p:txBody>
      </p:sp>
      <p:sp>
        <p:nvSpPr>
          <p:cNvPr id="28" name="右箭头 27"/>
          <p:cNvSpPr/>
          <p:nvPr/>
        </p:nvSpPr>
        <p:spPr>
          <a:xfrm rot="5400000">
            <a:off x="6879786" y="4467432"/>
            <a:ext cx="554974" cy="214282"/>
          </a:xfrm>
          <a:prstGeom prst="right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/>
          </a:p>
        </p:txBody>
      </p:sp>
      <p:cxnSp>
        <p:nvCxnSpPr>
          <p:cNvPr id="33" name="直接连接符 32"/>
          <p:cNvCxnSpPr/>
          <p:nvPr/>
        </p:nvCxnSpPr>
        <p:spPr>
          <a:xfrm rot="5400000">
            <a:off x="2735095" y="3166273"/>
            <a:ext cx="928695" cy="1398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4" name="直接连接符 33"/>
          <p:cNvCxnSpPr/>
          <p:nvPr/>
        </p:nvCxnSpPr>
        <p:spPr>
          <a:xfrm rot="5400000">
            <a:off x="3949541" y="3166273"/>
            <a:ext cx="928695" cy="1398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5" name="直接连接符 34"/>
          <p:cNvCxnSpPr/>
          <p:nvPr/>
        </p:nvCxnSpPr>
        <p:spPr>
          <a:xfrm rot="5400000">
            <a:off x="5378301" y="3166273"/>
            <a:ext cx="928695" cy="1398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6" name="直接连接符 35"/>
          <p:cNvCxnSpPr/>
          <p:nvPr/>
        </p:nvCxnSpPr>
        <p:spPr>
          <a:xfrm rot="5400000">
            <a:off x="6735623" y="3166273"/>
            <a:ext cx="928695" cy="1398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8" name="直接连接符 37"/>
          <p:cNvCxnSpPr/>
          <p:nvPr/>
        </p:nvCxnSpPr>
        <p:spPr>
          <a:xfrm rot="5400000">
            <a:off x="1298944" y="3190194"/>
            <a:ext cx="930282" cy="79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9" name="内容占位符 1"/>
          <p:cNvSpPr txBox="1">
            <a:spLocks/>
          </p:cNvSpPr>
          <p:nvPr/>
        </p:nvSpPr>
        <p:spPr>
          <a:xfrm>
            <a:off x="6700890" y="3655854"/>
            <a:ext cx="1080120" cy="65947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vert="horz" lIns="0" tIns="72000" rIns="0" bIns="0" rtlCol="0"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spcBef>
                <a:spcPts val="1200"/>
              </a:spcBef>
              <a:spcAft>
                <a:spcPts val="0"/>
              </a:spcAft>
              <a:buClrTx/>
              <a:buSzPct val="100000"/>
              <a:buFont typeface="Arial" pitchFamily="34" charset="0"/>
              <a:buNone/>
              <a:tabLst/>
              <a:defRPr/>
            </a:pPr>
            <a:r>
              <a:rPr lang="en-US" altLang="zh-CN" sz="1600" b="1" dirty="0" smtClean="0">
                <a:latin typeface="+mn-ea"/>
              </a:rPr>
              <a:t>……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2843808" y="2277442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 smtClean="0"/>
              <a:t>工作组（</a:t>
            </a:r>
            <a:r>
              <a:rPr lang="en-US" altLang="zh-CN" b="1" dirty="0" smtClean="0"/>
              <a:t>WG</a:t>
            </a:r>
            <a:r>
              <a:rPr lang="zh-CN" altLang="en-US" b="1" dirty="0" smtClean="0"/>
              <a:t>）</a:t>
            </a:r>
            <a:endParaRPr lang="zh-CN" altLang="en-US" b="1" dirty="0"/>
          </a:p>
        </p:txBody>
      </p:sp>
      <p:sp>
        <p:nvSpPr>
          <p:cNvPr id="56" name="矩形 55"/>
          <p:cNvSpPr/>
          <p:nvPr/>
        </p:nvSpPr>
        <p:spPr>
          <a:xfrm>
            <a:off x="1763688" y="3296954"/>
            <a:ext cx="504056" cy="24622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en-US" altLang="zh-CN" sz="1600" b="1" dirty="0" smtClean="0"/>
              <a:t>WG1</a:t>
            </a:r>
            <a:endParaRPr lang="zh-CN" altLang="en-US" sz="1600" dirty="0"/>
          </a:p>
        </p:txBody>
      </p:sp>
      <p:sp>
        <p:nvSpPr>
          <p:cNvPr id="57" name="矩形 56"/>
          <p:cNvSpPr/>
          <p:nvPr/>
        </p:nvSpPr>
        <p:spPr>
          <a:xfrm>
            <a:off x="3316514" y="3296384"/>
            <a:ext cx="504056" cy="24622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en-US" altLang="zh-CN" sz="1600" b="1" dirty="0" smtClean="0"/>
              <a:t>WG2</a:t>
            </a:r>
            <a:endParaRPr lang="zh-CN" altLang="en-US" sz="1600" dirty="0"/>
          </a:p>
        </p:txBody>
      </p:sp>
      <p:sp>
        <p:nvSpPr>
          <p:cNvPr id="58" name="矩形 57"/>
          <p:cNvSpPr/>
          <p:nvPr/>
        </p:nvSpPr>
        <p:spPr>
          <a:xfrm>
            <a:off x="4468642" y="3296384"/>
            <a:ext cx="504056" cy="2546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en-US" altLang="zh-CN" sz="1600" b="1" dirty="0" smtClean="0"/>
              <a:t>WG3</a:t>
            </a:r>
            <a:endParaRPr lang="zh-CN" altLang="en-US" sz="1600" dirty="0"/>
          </a:p>
        </p:txBody>
      </p:sp>
      <p:sp>
        <p:nvSpPr>
          <p:cNvPr id="59" name="矩形 58"/>
          <p:cNvSpPr/>
          <p:nvPr/>
        </p:nvSpPr>
        <p:spPr>
          <a:xfrm>
            <a:off x="5908802" y="3296384"/>
            <a:ext cx="504056" cy="24622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en-US" altLang="zh-CN" sz="1600" b="1" dirty="0" smtClean="0"/>
              <a:t>WG4</a:t>
            </a:r>
            <a:endParaRPr lang="zh-CN" altLang="en-US" sz="1600" dirty="0"/>
          </a:p>
        </p:txBody>
      </p:sp>
      <p:sp>
        <p:nvSpPr>
          <p:cNvPr id="60" name="矩形 59"/>
          <p:cNvSpPr/>
          <p:nvPr/>
        </p:nvSpPr>
        <p:spPr>
          <a:xfrm>
            <a:off x="7236296" y="3284984"/>
            <a:ext cx="504056" cy="24622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en-US" altLang="zh-CN" sz="1600" b="1" dirty="0" smtClean="0"/>
              <a:t>WG</a:t>
            </a:r>
            <a:endParaRPr lang="zh-CN" altLang="en-US" sz="1600" dirty="0"/>
          </a:p>
        </p:txBody>
      </p:sp>
      <p:sp>
        <p:nvSpPr>
          <p:cNvPr id="62" name="右箭头 61"/>
          <p:cNvSpPr/>
          <p:nvPr/>
        </p:nvSpPr>
        <p:spPr>
          <a:xfrm>
            <a:off x="4427984" y="2349450"/>
            <a:ext cx="864096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3" name="矩形 62"/>
          <p:cNvSpPr/>
          <p:nvPr/>
        </p:nvSpPr>
        <p:spPr>
          <a:xfrm>
            <a:off x="5357818" y="2143116"/>
            <a:ext cx="1512168" cy="432048"/>
          </a:xfrm>
          <a:prstGeom prst="rect">
            <a:avLst/>
          </a:prstGeom>
          <a:solidFill>
            <a:srgbClr val="FFFF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b="1" dirty="0" smtClean="0">
                <a:solidFill>
                  <a:schemeClr val="tx1"/>
                </a:solidFill>
              </a:rPr>
              <a:t>秘书处</a:t>
            </a:r>
            <a:endParaRPr lang="zh-CN" altLang="en-US" b="1" dirty="0">
              <a:solidFill>
                <a:schemeClr val="tx1"/>
              </a:solidFill>
            </a:endParaRPr>
          </a:p>
        </p:txBody>
      </p:sp>
      <p:sp>
        <p:nvSpPr>
          <p:cNvPr id="66" name="TextBox 37"/>
          <p:cNvSpPr txBox="1"/>
          <p:nvPr/>
        </p:nvSpPr>
        <p:spPr>
          <a:xfrm>
            <a:off x="2500298" y="1857364"/>
            <a:ext cx="500066" cy="215444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lIns="0" tIns="0" rIns="0" bIns="0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zh-CN" altLang="en-US" sz="1400" b="1" dirty="0" smtClean="0"/>
              <a:t>委托</a:t>
            </a:r>
            <a:endParaRPr lang="zh-CN" altLang="en-US" sz="1400" b="1" dirty="0"/>
          </a:p>
        </p:txBody>
      </p:sp>
      <p:sp>
        <p:nvSpPr>
          <p:cNvPr id="67" name="TextBox 37"/>
          <p:cNvSpPr txBox="1"/>
          <p:nvPr/>
        </p:nvSpPr>
        <p:spPr>
          <a:xfrm>
            <a:off x="5500694" y="1357298"/>
            <a:ext cx="500066" cy="215444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lIns="0" tIns="0" rIns="0" bIns="0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zh-CN" altLang="en-US" sz="1400" b="1" dirty="0" smtClean="0"/>
              <a:t>指导</a:t>
            </a:r>
            <a:endParaRPr lang="zh-CN" altLang="en-US" sz="1400" b="1" dirty="0"/>
          </a:p>
        </p:txBody>
      </p:sp>
      <p:sp>
        <p:nvSpPr>
          <p:cNvPr id="68" name="TextBox 37"/>
          <p:cNvSpPr txBox="1"/>
          <p:nvPr/>
        </p:nvSpPr>
        <p:spPr>
          <a:xfrm>
            <a:off x="5572132" y="1857364"/>
            <a:ext cx="500066" cy="215444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lIns="0" tIns="0" rIns="0" bIns="0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zh-CN" altLang="en-US" sz="1400" b="1" dirty="0" smtClean="0"/>
              <a:t>委托</a:t>
            </a:r>
            <a:endParaRPr lang="zh-CN" altLang="en-US" sz="1400" b="1" dirty="0"/>
          </a:p>
        </p:txBody>
      </p:sp>
      <p:sp>
        <p:nvSpPr>
          <p:cNvPr id="69" name="TextBox 82"/>
          <p:cNvSpPr txBox="1"/>
          <p:nvPr/>
        </p:nvSpPr>
        <p:spPr>
          <a:xfrm>
            <a:off x="3335324" y="4368524"/>
            <a:ext cx="428628" cy="428628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lIns="0" tIns="0" rIns="0" bIns="0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zh-CN" altLang="en-US" sz="1400" b="1" dirty="0" smtClean="0"/>
              <a:t>依托单位</a:t>
            </a:r>
            <a:endParaRPr lang="zh-CN" altLang="en-US" sz="1400" b="1" dirty="0"/>
          </a:p>
        </p:txBody>
      </p:sp>
      <p:sp>
        <p:nvSpPr>
          <p:cNvPr id="70" name="TextBox 82"/>
          <p:cNvSpPr txBox="1"/>
          <p:nvPr/>
        </p:nvSpPr>
        <p:spPr>
          <a:xfrm>
            <a:off x="4692646" y="4368524"/>
            <a:ext cx="428628" cy="428628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lIns="0" tIns="0" rIns="0" bIns="0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zh-CN" altLang="en-US" sz="1400" b="1" dirty="0" smtClean="0"/>
              <a:t>依托单位</a:t>
            </a:r>
            <a:endParaRPr lang="zh-CN" altLang="en-US" sz="1400" b="1" dirty="0"/>
          </a:p>
        </p:txBody>
      </p:sp>
      <p:sp>
        <p:nvSpPr>
          <p:cNvPr id="71" name="TextBox 82"/>
          <p:cNvSpPr txBox="1"/>
          <p:nvPr/>
        </p:nvSpPr>
        <p:spPr>
          <a:xfrm>
            <a:off x="6049968" y="4368524"/>
            <a:ext cx="428628" cy="428628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lIns="0" tIns="0" rIns="0" bIns="0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zh-CN" altLang="en-US" sz="1400" b="1" dirty="0" smtClean="0"/>
              <a:t>依托单位</a:t>
            </a:r>
            <a:endParaRPr lang="zh-CN" altLang="en-US" sz="1400" b="1" dirty="0"/>
          </a:p>
        </p:txBody>
      </p:sp>
      <p:sp>
        <p:nvSpPr>
          <p:cNvPr id="72" name="TextBox 82"/>
          <p:cNvSpPr txBox="1"/>
          <p:nvPr/>
        </p:nvSpPr>
        <p:spPr>
          <a:xfrm>
            <a:off x="7407290" y="4368524"/>
            <a:ext cx="428628" cy="428628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lIns="0" tIns="0" rIns="0" bIns="0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zh-CN" altLang="en-US" sz="1400" b="1" dirty="0" smtClean="0"/>
              <a:t>依托单位</a:t>
            </a:r>
            <a:endParaRPr lang="zh-CN" altLang="en-US" sz="1400" b="1" dirty="0"/>
          </a:p>
        </p:txBody>
      </p:sp>
      <p:sp>
        <p:nvSpPr>
          <p:cNvPr id="65" name="标题 2"/>
          <p:cNvSpPr>
            <a:spLocks noGrp="1"/>
          </p:cNvSpPr>
          <p:nvPr>
            <p:ph type="title"/>
          </p:nvPr>
        </p:nvSpPr>
        <p:spPr>
          <a:xfrm>
            <a:off x="467544" y="188640"/>
            <a:ext cx="8676456" cy="1143000"/>
          </a:xfrm>
        </p:spPr>
        <p:txBody>
          <a:bodyPr>
            <a:noAutofit/>
          </a:bodyPr>
          <a:lstStyle/>
          <a:p>
            <a:pPr lvl="0"/>
            <a:r>
              <a:rPr lang="zh-CN" altLang="en-US" sz="3600" dirty="0" smtClean="0">
                <a:solidFill>
                  <a:schemeClr val="tx1"/>
                </a:solidFill>
                <a:effectLst/>
              </a:rPr>
              <a:t>一、</a:t>
            </a:r>
            <a:r>
              <a:rPr lang="zh-CN" altLang="zh-CN" sz="3600" dirty="0" smtClean="0">
                <a:solidFill>
                  <a:schemeClr val="tx1"/>
                </a:solidFill>
                <a:effectLst/>
              </a:rPr>
              <a:t>卫生信息团体标准</a:t>
            </a:r>
            <a:r>
              <a:rPr lang="zh-CN" altLang="en-US" sz="3600" dirty="0" smtClean="0">
                <a:solidFill>
                  <a:schemeClr val="tx1"/>
                </a:solidFill>
                <a:effectLst/>
              </a:rPr>
              <a:t>组织架构</a:t>
            </a:r>
            <a:endParaRPr lang="zh-CN" altLang="en-US" sz="3600" dirty="0">
              <a:solidFill>
                <a:schemeClr val="tx1"/>
              </a:solidFill>
              <a:effectLst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43000"/>
          </a:xfrm>
        </p:spPr>
        <p:txBody>
          <a:bodyPr>
            <a:noAutofit/>
          </a:bodyPr>
          <a:lstStyle/>
          <a:p>
            <a:r>
              <a:rPr lang="en-US" altLang="zh-CN" sz="3200" dirty="0" smtClean="0"/>
              <a:t>1. </a:t>
            </a:r>
            <a:r>
              <a:rPr lang="zh-CN" altLang="en-US" sz="3200" dirty="0" smtClean="0"/>
              <a:t>团体标准专家委员会</a:t>
            </a:r>
            <a:endParaRPr lang="zh-CN" altLang="en-US" sz="3000" dirty="0">
              <a:solidFill>
                <a:schemeClr val="tx1"/>
              </a:solidFill>
              <a:effectLst/>
            </a:endParaRPr>
          </a:p>
        </p:txBody>
      </p:sp>
      <p:sp>
        <p:nvSpPr>
          <p:cNvPr id="4" name="内容占位符 3"/>
          <p:cNvSpPr>
            <a:spLocks noGrp="1"/>
          </p:cNvSpPr>
          <p:nvPr>
            <p:ph idx="1"/>
          </p:nvPr>
        </p:nvSpPr>
        <p:spPr>
          <a:xfrm>
            <a:off x="539552" y="1412776"/>
            <a:ext cx="8136904" cy="5661248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spcBef>
                <a:spcPts val="1200"/>
              </a:spcBef>
              <a:buSzPct val="100000"/>
              <a:buFont typeface="Wingdings" pitchFamily="2" charset="2"/>
              <a:buChar char="u"/>
            </a:pPr>
            <a:r>
              <a:rPr lang="zh-CN" altLang="en-US" sz="2800" dirty="0" smtClean="0"/>
              <a:t>领导组：</a:t>
            </a:r>
            <a:r>
              <a:rPr lang="zh-CN" altLang="zh-CN" sz="2800" dirty="0" smtClean="0"/>
              <a:t>设置主任委员</a:t>
            </a:r>
            <a:r>
              <a:rPr lang="en-US" altLang="zh-CN" sz="2800" dirty="0" smtClean="0"/>
              <a:t>1</a:t>
            </a:r>
            <a:r>
              <a:rPr lang="zh-CN" altLang="zh-CN" sz="2800" dirty="0" smtClean="0"/>
              <a:t>名，副主任委员若干名</a:t>
            </a:r>
            <a:r>
              <a:rPr lang="zh-CN" altLang="en-US" sz="2800" dirty="0" smtClean="0"/>
              <a:t>。</a:t>
            </a:r>
            <a:endParaRPr lang="en-US" altLang="zh-CN" sz="2800" dirty="0" smtClean="0"/>
          </a:p>
          <a:p>
            <a:pPr>
              <a:lnSpc>
                <a:spcPct val="150000"/>
              </a:lnSpc>
              <a:spcBef>
                <a:spcPts val="1200"/>
              </a:spcBef>
              <a:buSzPct val="100000"/>
              <a:buFont typeface="Wingdings" pitchFamily="2" charset="2"/>
              <a:buChar char="u"/>
            </a:pPr>
            <a:r>
              <a:rPr lang="zh-CN" altLang="en-US" sz="2800" dirty="0" smtClean="0"/>
              <a:t>委员：</a:t>
            </a:r>
            <a:r>
              <a:rPr lang="zh-CN" altLang="zh-CN" sz="2800" dirty="0" smtClean="0"/>
              <a:t>由卫生信息标准化相关的领域专家和利益相关方共同组成</a:t>
            </a:r>
            <a:r>
              <a:rPr lang="zh-CN" altLang="en-US" sz="2800" dirty="0" smtClean="0"/>
              <a:t>；</a:t>
            </a:r>
            <a:endParaRPr lang="en-US" altLang="zh-CN" sz="2800" dirty="0" smtClean="0"/>
          </a:p>
          <a:p>
            <a:pPr>
              <a:lnSpc>
                <a:spcPct val="150000"/>
              </a:lnSpc>
              <a:spcBef>
                <a:spcPts val="1200"/>
              </a:spcBef>
              <a:buSzPct val="100000"/>
              <a:buFont typeface="Wingdings" pitchFamily="2" charset="2"/>
              <a:buChar char="u"/>
            </a:pPr>
            <a:r>
              <a:rPr lang="zh-CN" altLang="zh-CN" sz="2800" dirty="0" smtClean="0"/>
              <a:t>秘书处</a:t>
            </a:r>
            <a:r>
              <a:rPr lang="zh-CN" altLang="en-US" sz="2800" dirty="0" smtClean="0"/>
              <a:t>：设</a:t>
            </a:r>
            <a:r>
              <a:rPr lang="zh-CN" altLang="zh-CN" sz="2800" dirty="0" smtClean="0"/>
              <a:t>秘书长</a:t>
            </a:r>
            <a:r>
              <a:rPr lang="en-US" altLang="zh-CN" sz="2800" dirty="0" smtClean="0"/>
              <a:t>1</a:t>
            </a:r>
            <a:r>
              <a:rPr lang="zh-CN" altLang="zh-CN" sz="2800" dirty="0" smtClean="0"/>
              <a:t>名</a:t>
            </a:r>
            <a:r>
              <a:rPr lang="zh-CN" altLang="en-US" sz="2800" dirty="0" smtClean="0"/>
              <a:t>，副秘书长若干名，成员若干名。</a:t>
            </a:r>
            <a:r>
              <a:rPr lang="zh-CN" altLang="zh-CN" sz="2800" dirty="0" smtClean="0"/>
              <a:t>负责团体标准工作的组织协调工作日常事务</a:t>
            </a:r>
            <a:r>
              <a:rPr lang="zh-CN" altLang="en-US" sz="2800" dirty="0" smtClean="0"/>
              <a:t>。</a:t>
            </a:r>
            <a:endParaRPr lang="en-US" altLang="zh-CN" sz="2800" dirty="0" smtClean="0"/>
          </a:p>
          <a:p>
            <a:pPr>
              <a:lnSpc>
                <a:spcPct val="125000"/>
              </a:lnSpc>
              <a:spcBef>
                <a:spcPts val="1200"/>
              </a:spcBef>
              <a:buSzPct val="100000"/>
              <a:buNone/>
            </a:pPr>
            <a:endParaRPr lang="zh-CN" altLang="en-US" sz="28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43000"/>
          </a:xfrm>
        </p:spPr>
        <p:txBody>
          <a:bodyPr>
            <a:noAutofit/>
          </a:bodyPr>
          <a:lstStyle/>
          <a:p>
            <a:r>
              <a:rPr lang="en-US" altLang="zh-CN" sz="3200" dirty="0" smtClean="0">
                <a:solidFill>
                  <a:schemeClr val="tx1"/>
                </a:solidFill>
                <a:effectLst/>
              </a:rPr>
              <a:t>2. </a:t>
            </a:r>
            <a:r>
              <a:rPr lang="zh-CN" altLang="en-US" sz="3200" dirty="0" smtClean="0">
                <a:solidFill>
                  <a:schemeClr val="tx1"/>
                </a:solidFill>
                <a:effectLst/>
              </a:rPr>
              <a:t>团体标准工作组</a:t>
            </a:r>
            <a:endParaRPr lang="zh-CN" altLang="en-US" sz="3000" dirty="0">
              <a:solidFill>
                <a:schemeClr val="tx1"/>
              </a:solidFill>
              <a:effectLst/>
            </a:endParaRPr>
          </a:p>
        </p:txBody>
      </p:sp>
      <p:sp>
        <p:nvSpPr>
          <p:cNvPr id="4" name="内容占位符 3"/>
          <p:cNvSpPr>
            <a:spLocks noGrp="1"/>
          </p:cNvSpPr>
          <p:nvPr>
            <p:ph idx="1"/>
          </p:nvPr>
        </p:nvSpPr>
        <p:spPr>
          <a:xfrm>
            <a:off x="395536" y="1340768"/>
            <a:ext cx="8352928" cy="4824536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  <a:buSzPct val="100000"/>
              <a:buFont typeface="Wingdings" pitchFamily="2" charset="2"/>
              <a:buChar char="u"/>
            </a:pPr>
            <a:r>
              <a:rPr lang="zh-CN" altLang="en-US" sz="2600" b="1" dirty="0" smtClean="0"/>
              <a:t>工作组业务领域确定：</a:t>
            </a:r>
            <a:r>
              <a:rPr lang="zh-CN" altLang="en-US" sz="2600" dirty="0" smtClean="0"/>
              <a:t>当前</a:t>
            </a:r>
            <a:r>
              <a:rPr lang="zh-CN" altLang="zh-CN" sz="2600" dirty="0" smtClean="0"/>
              <a:t>标准研发较为成熟的业务领域作为第一批团体标准试点领域</a:t>
            </a:r>
            <a:r>
              <a:rPr lang="zh-CN" altLang="en-US" sz="2600" dirty="0" smtClean="0"/>
              <a:t>；</a:t>
            </a:r>
            <a:endParaRPr lang="en-US" altLang="zh-CN" sz="2600" dirty="0" smtClean="0"/>
          </a:p>
          <a:p>
            <a:pPr>
              <a:lnSpc>
                <a:spcPct val="150000"/>
              </a:lnSpc>
              <a:spcBef>
                <a:spcPts val="0"/>
              </a:spcBef>
              <a:buSzPct val="100000"/>
              <a:buFont typeface="Wingdings" pitchFamily="2" charset="2"/>
              <a:buChar char="u"/>
            </a:pPr>
            <a:r>
              <a:rPr lang="zh-CN" altLang="en-US" sz="2600" b="1" dirty="0" smtClean="0"/>
              <a:t>依托单位：</a:t>
            </a:r>
            <a:r>
              <a:rPr lang="zh-CN" altLang="en-US" sz="2600" dirty="0" smtClean="0"/>
              <a:t>在</a:t>
            </a:r>
            <a:r>
              <a:rPr lang="zh-CN" altLang="zh-CN" sz="2600" dirty="0" smtClean="0"/>
              <a:t>该领域标准研发处于领先地位、有核心标准研发团队和坚实的标准研发工作基础的单位</a:t>
            </a:r>
            <a:r>
              <a:rPr lang="zh-CN" altLang="en-US" sz="2600" dirty="0" smtClean="0"/>
              <a:t>；依托单位可以是院校、科研院所、卫生机构或企业；</a:t>
            </a:r>
            <a:endParaRPr lang="en-US" altLang="zh-CN" sz="2600" dirty="0" smtClean="0"/>
          </a:p>
          <a:p>
            <a:pPr>
              <a:lnSpc>
                <a:spcPct val="150000"/>
              </a:lnSpc>
              <a:spcBef>
                <a:spcPts val="0"/>
              </a:spcBef>
              <a:buSzPct val="100000"/>
              <a:buFont typeface="Wingdings" pitchFamily="2" charset="2"/>
              <a:buChar char="u"/>
            </a:pPr>
            <a:r>
              <a:rPr lang="zh-CN" altLang="zh-CN" sz="2600" b="1" dirty="0" smtClean="0"/>
              <a:t>工作组</a:t>
            </a:r>
            <a:r>
              <a:rPr lang="zh-CN" altLang="en-US" sz="2600" b="1" dirty="0" smtClean="0"/>
              <a:t>成员：</a:t>
            </a:r>
            <a:r>
              <a:rPr lang="zh-CN" altLang="zh-CN" sz="2600" dirty="0" smtClean="0"/>
              <a:t>应吸纳本专业领域具有较高的学术水平和标准研发能力的研究机构、学术团体和相关</a:t>
            </a:r>
            <a:r>
              <a:rPr lang="en-US" altLang="zh-CN" sz="2600" dirty="0" smtClean="0"/>
              <a:t>IT</a:t>
            </a:r>
            <a:r>
              <a:rPr lang="zh-CN" altLang="zh-CN" sz="2600" dirty="0" smtClean="0"/>
              <a:t>企业成为其成员单位</a:t>
            </a:r>
            <a:r>
              <a:rPr lang="zh-CN" altLang="en-US" sz="2600" dirty="0" smtClean="0"/>
              <a:t>。</a:t>
            </a:r>
            <a:endParaRPr lang="en-US" altLang="zh-CN" sz="2600" dirty="0" smtClean="0"/>
          </a:p>
          <a:p>
            <a:pPr>
              <a:lnSpc>
                <a:spcPct val="125000"/>
              </a:lnSpc>
              <a:spcBef>
                <a:spcPts val="0"/>
              </a:spcBef>
              <a:buSzPct val="100000"/>
              <a:buNone/>
            </a:pPr>
            <a:endParaRPr lang="zh-CN" altLang="en-US" sz="26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/>
          <p:cNvSpPr>
            <a:spLocks noGrp="1"/>
          </p:cNvSpPr>
          <p:nvPr>
            <p:ph type="title"/>
          </p:nvPr>
        </p:nvSpPr>
        <p:spPr>
          <a:xfrm>
            <a:off x="467544" y="188640"/>
            <a:ext cx="8013576" cy="1008112"/>
          </a:xfrm>
        </p:spPr>
        <p:txBody>
          <a:bodyPr>
            <a:noAutofit/>
          </a:bodyPr>
          <a:lstStyle/>
          <a:p>
            <a:r>
              <a:rPr lang="zh-CN" altLang="en-US" sz="3200" dirty="0" smtClean="0">
                <a:solidFill>
                  <a:schemeClr val="tx1"/>
                </a:solidFill>
                <a:effectLst/>
              </a:rPr>
              <a:t>工作组运行机制：</a:t>
            </a:r>
            <a:endParaRPr lang="zh-CN" altLang="en-US" sz="3000" dirty="0">
              <a:solidFill>
                <a:schemeClr val="tx1"/>
              </a:solidFill>
              <a:effectLst/>
            </a:endParaRPr>
          </a:p>
        </p:txBody>
      </p:sp>
      <p:sp>
        <p:nvSpPr>
          <p:cNvPr id="4" name="内容占位符 3"/>
          <p:cNvSpPr>
            <a:spLocks noGrp="1"/>
          </p:cNvSpPr>
          <p:nvPr>
            <p:ph idx="1"/>
          </p:nvPr>
        </p:nvSpPr>
        <p:spPr>
          <a:xfrm>
            <a:off x="899592" y="1340768"/>
            <a:ext cx="7776864" cy="4805726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spcBef>
                <a:spcPts val="1200"/>
              </a:spcBef>
              <a:buSzPct val="100000"/>
              <a:buFont typeface="Wingdings" pitchFamily="2" charset="2"/>
              <a:buChar char="u"/>
            </a:pPr>
            <a:r>
              <a:rPr lang="zh-CN" altLang="en-US" sz="2800" dirty="0" smtClean="0">
                <a:latin typeface="华文中宋" pitchFamily="2" charset="-122"/>
                <a:ea typeface="华文中宋" pitchFamily="2" charset="-122"/>
              </a:rPr>
              <a:t>工作组在团体标委会的领导下开展团体标准工作；</a:t>
            </a:r>
            <a:endParaRPr lang="en-US" altLang="zh-CN" sz="2800" dirty="0" smtClean="0">
              <a:latin typeface="华文中宋" pitchFamily="2" charset="-122"/>
              <a:ea typeface="华文中宋" pitchFamily="2" charset="-122"/>
            </a:endParaRPr>
          </a:p>
          <a:p>
            <a:pPr>
              <a:lnSpc>
                <a:spcPct val="150000"/>
              </a:lnSpc>
              <a:spcBef>
                <a:spcPts val="1200"/>
              </a:spcBef>
              <a:buSzPct val="100000"/>
              <a:buFont typeface="Wingdings" pitchFamily="2" charset="2"/>
              <a:buChar char="u"/>
            </a:pPr>
            <a:r>
              <a:rPr lang="zh-CN" altLang="en-US" sz="2800" dirty="0" smtClean="0">
                <a:latin typeface="华文中宋" pitchFamily="2" charset="-122"/>
                <a:ea typeface="华文中宋" pitchFamily="2" charset="-122"/>
              </a:rPr>
              <a:t>工作组负责人应由依托单位学科带头人担任，并负责筹建工作组。</a:t>
            </a:r>
            <a:endParaRPr lang="en-US" altLang="zh-CN" sz="2800" dirty="0" smtClean="0">
              <a:latin typeface="华文中宋" pitchFamily="2" charset="-122"/>
              <a:ea typeface="华文中宋" pitchFamily="2" charset="-122"/>
            </a:endParaRPr>
          </a:p>
          <a:p>
            <a:pPr>
              <a:lnSpc>
                <a:spcPct val="150000"/>
              </a:lnSpc>
              <a:spcBef>
                <a:spcPts val="1200"/>
              </a:spcBef>
              <a:buSzPct val="100000"/>
              <a:buFont typeface="Wingdings" pitchFamily="2" charset="2"/>
              <a:buChar char="u"/>
            </a:pPr>
            <a:r>
              <a:rPr lang="zh-CN" altLang="en-US" sz="2800" dirty="0" smtClean="0">
                <a:latin typeface="华文中宋" pitchFamily="2" charset="-122"/>
                <a:ea typeface="华文中宋" pitchFamily="2" charset="-122"/>
              </a:rPr>
              <a:t>工作组的组织架构由各组根据实际需要确定，不同业务域可采用不同的组织架构形式。</a:t>
            </a:r>
            <a:endParaRPr lang="en-US" altLang="zh-CN" sz="2800" dirty="0" smtClean="0">
              <a:latin typeface="华文中宋" pitchFamily="2" charset="-122"/>
              <a:ea typeface="华文中宋" pitchFamily="2" charset="-122"/>
            </a:endParaRPr>
          </a:p>
          <a:p>
            <a:pPr>
              <a:lnSpc>
                <a:spcPct val="150000"/>
              </a:lnSpc>
              <a:spcBef>
                <a:spcPts val="0"/>
              </a:spcBef>
              <a:buSzPct val="100000"/>
              <a:buFont typeface="Wingdings" pitchFamily="2" charset="2"/>
              <a:buChar char="u"/>
            </a:pPr>
            <a:endParaRPr lang="zh-CN" altLang="en-US" sz="28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格 3">
            <a:hlinkClick r:id="rId2"/>
          </p:cNvPr>
          <p:cNvGraphicFramePr>
            <a:graphicFrameLocks noGrp="1"/>
          </p:cNvGraphicFramePr>
          <p:nvPr/>
        </p:nvGraphicFramePr>
        <p:xfrm>
          <a:off x="251521" y="980728"/>
          <a:ext cx="8496945" cy="5298416"/>
        </p:xfrm>
        <a:graphic>
          <a:graphicData uri="http://schemas.openxmlformats.org/drawingml/2006/table">
            <a:tbl>
              <a:tblPr/>
              <a:tblGrid>
                <a:gridCol w="2664297"/>
                <a:gridCol w="5832648"/>
              </a:tblGrid>
              <a:tr h="323928">
                <a:tc>
                  <a:txBody>
                    <a:bodyPr/>
                    <a:lstStyle/>
                    <a:p>
                      <a:pPr marL="266700" marR="1778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zh-CN" sz="2400" b="1" kern="100" dirty="0">
                          <a:latin typeface="Calibri"/>
                          <a:ea typeface="宋体"/>
                          <a:cs typeface="Times New Roman"/>
                        </a:rPr>
                        <a:t>名称</a:t>
                      </a:r>
                      <a:endParaRPr lang="zh-CN" sz="2400" kern="10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53163" marR="531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66700" marR="17780" indent="713740" algn="just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zh-CN" sz="2400" b="1" kern="100" dirty="0">
                          <a:latin typeface="Calibri"/>
                          <a:ea typeface="宋体"/>
                          <a:cs typeface="Times New Roman"/>
                        </a:rPr>
                        <a:t>职能范围</a:t>
                      </a:r>
                      <a:endParaRPr lang="zh-CN" sz="2400" kern="10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53163" marR="531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12897">
                <a:tc>
                  <a:txBody>
                    <a:bodyPr/>
                    <a:lstStyle/>
                    <a:p>
                      <a:pPr marL="266700" marR="17780" algn="l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zh-CN" sz="1800" b="1" kern="100" dirty="0">
                          <a:latin typeface="Calibri"/>
                          <a:ea typeface="宋体"/>
                          <a:cs typeface="Times New Roman"/>
                        </a:rPr>
                        <a:t>团体</a:t>
                      </a:r>
                      <a:r>
                        <a:rPr lang="zh-CN" altLang="en-US" sz="1800" b="1" kern="100" dirty="0" smtClean="0">
                          <a:latin typeface="Calibri"/>
                          <a:ea typeface="宋体"/>
                          <a:cs typeface="Times New Roman"/>
                        </a:rPr>
                        <a:t>标准专家委员会</a:t>
                      </a:r>
                      <a:endParaRPr lang="en-US" altLang="zh-CN" sz="1800" b="1" kern="100" dirty="0" smtClean="0">
                        <a:latin typeface="Calibri"/>
                        <a:ea typeface="宋体"/>
                        <a:cs typeface="Times New Roman"/>
                      </a:endParaRPr>
                    </a:p>
                    <a:p>
                      <a:pPr marL="266700" marR="17780" algn="l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zh-CN" altLang="en-US" sz="1800" b="1" kern="100" dirty="0" smtClean="0">
                          <a:latin typeface="仿宋" pitchFamily="49" charset="-122"/>
                          <a:ea typeface="仿宋" pitchFamily="49" charset="-122"/>
                          <a:cs typeface="Times New Roman"/>
                        </a:rPr>
                        <a:t>（决策与管理协调）</a:t>
                      </a:r>
                      <a:endParaRPr lang="zh-CN" sz="1800" kern="100" dirty="0">
                        <a:latin typeface="仿宋" pitchFamily="49" charset="-122"/>
                        <a:ea typeface="仿宋" pitchFamily="49" charset="-122"/>
                        <a:cs typeface="Times New Roman"/>
                      </a:endParaRPr>
                    </a:p>
                  </a:txBody>
                  <a:tcPr marL="53163" marR="531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marR="17780" lvl="0" indent="-342900" algn="l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altLang="zh-CN" sz="1800" b="1" kern="100" dirty="0" smtClean="0">
                          <a:latin typeface="Calibri"/>
                          <a:ea typeface="宋体"/>
                          <a:cs typeface="Times New Roman"/>
                        </a:rPr>
                        <a:t>1.	</a:t>
                      </a:r>
                      <a:r>
                        <a:rPr lang="zh-CN" altLang="en-US" sz="1800" b="1" kern="100" dirty="0" smtClean="0">
                          <a:latin typeface="Calibri"/>
                          <a:ea typeface="宋体"/>
                          <a:cs typeface="Times New Roman"/>
                        </a:rPr>
                        <a:t>制定团体标准规划和计划</a:t>
                      </a:r>
                    </a:p>
                    <a:p>
                      <a:pPr marL="342900" marR="17780" lvl="0" indent="-342900" algn="l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altLang="zh-CN" sz="1800" b="1" kern="100" dirty="0" smtClean="0">
                          <a:latin typeface="Calibri"/>
                          <a:ea typeface="宋体"/>
                          <a:cs typeface="Times New Roman"/>
                        </a:rPr>
                        <a:t>2.	</a:t>
                      </a:r>
                      <a:r>
                        <a:rPr lang="zh-CN" altLang="en-US" sz="1800" b="1" kern="100" dirty="0" smtClean="0">
                          <a:latin typeface="Calibri"/>
                          <a:ea typeface="宋体"/>
                          <a:cs typeface="Times New Roman"/>
                        </a:rPr>
                        <a:t>制定团体标准管理办法</a:t>
                      </a:r>
                    </a:p>
                    <a:p>
                      <a:pPr marL="342900" marR="17780" lvl="0" indent="-342900" algn="l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Font typeface="+mj-lt"/>
                        <a:buAutoNum type="arabicPeriod" startAt="3"/>
                      </a:pPr>
                      <a:r>
                        <a:rPr lang="zh-CN" altLang="en-US" sz="1800" b="1" kern="100" dirty="0" smtClean="0">
                          <a:latin typeface="Calibri"/>
                          <a:ea typeface="宋体"/>
                          <a:cs typeface="Times New Roman"/>
                        </a:rPr>
                        <a:t>团体标准立项审查、标准审查及报批</a:t>
                      </a:r>
                      <a:r>
                        <a:rPr lang="en-US" altLang="zh-CN" sz="1800" b="1" kern="100" dirty="0" smtClean="0">
                          <a:latin typeface="Calibri"/>
                          <a:ea typeface="宋体"/>
                          <a:cs typeface="Times New Roman"/>
                        </a:rPr>
                        <a:t>.	</a:t>
                      </a:r>
                      <a:endParaRPr lang="zh-CN" altLang="en-US" sz="1800" b="1" kern="100" dirty="0" smtClean="0">
                        <a:latin typeface="Calibri"/>
                        <a:ea typeface="宋体"/>
                        <a:cs typeface="Times New Roman"/>
                      </a:endParaRPr>
                    </a:p>
                    <a:p>
                      <a:pPr marL="342900" marR="17780" lvl="0" indent="-342900" algn="l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Font typeface="+mj-lt"/>
                        <a:buAutoNum type="arabicPeriod" startAt="4"/>
                      </a:pPr>
                      <a:r>
                        <a:rPr lang="zh-CN" altLang="en-US" sz="1800" b="1" kern="100" dirty="0" smtClean="0">
                          <a:latin typeface="Calibri"/>
                          <a:ea typeface="宋体"/>
                          <a:cs typeface="Times New Roman"/>
                        </a:rPr>
                        <a:t>团体标准工作组审批与授牌</a:t>
                      </a:r>
                    </a:p>
                    <a:p>
                      <a:pPr marL="342900" marR="17780" lvl="0" indent="-342900" algn="l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Font typeface="+mj-lt"/>
                        <a:buAutoNum type="arabicPeriod" startAt="4"/>
                      </a:pPr>
                      <a:r>
                        <a:rPr lang="zh-CN" altLang="en-US" sz="1800" b="1" kern="100" dirty="0" smtClean="0">
                          <a:latin typeface="Calibri"/>
                          <a:ea typeface="宋体"/>
                          <a:cs typeface="Times New Roman"/>
                        </a:rPr>
                        <a:t>团体标准应用与推广、评估与监督等</a:t>
                      </a:r>
                    </a:p>
                  </a:txBody>
                  <a:tcPr marL="53163" marR="531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19759">
                <a:tc>
                  <a:txBody>
                    <a:bodyPr/>
                    <a:lstStyle/>
                    <a:p>
                      <a:pPr marL="266700" marR="1778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zh-CN" sz="1800" b="1" kern="100" dirty="0">
                          <a:latin typeface="Calibri"/>
                          <a:ea typeface="宋体"/>
                          <a:cs typeface="Times New Roman"/>
                        </a:rPr>
                        <a:t>团体标准</a:t>
                      </a:r>
                      <a:r>
                        <a:rPr lang="zh-CN" sz="1800" b="1" kern="100" dirty="0" smtClean="0">
                          <a:latin typeface="Calibri"/>
                          <a:ea typeface="宋体"/>
                          <a:cs typeface="Times New Roman"/>
                        </a:rPr>
                        <a:t>工作组（</a:t>
                      </a:r>
                      <a:r>
                        <a:rPr lang="en-US" sz="1800" b="1" kern="100" dirty="0">
                          <a:latin typeface="Calibri"/>
                          <a:ea typeface="宋体"/>
                          <a:cs typeface="Times New Roman"/>
                        </a:rPr>
                        <a:t>WG</a:t>
                      </a:r>
                      <a:r>
                        <a:rPr lang="zh-CN" sz="1800" b="1" kern="100" dirty="0" smtClean="0">
                          <a:latin typeface="Calibri"/>
                          <a:ea typeface="宋体"/>
                          <a:cs typeface="Times New Roman"/>
                        </a:rPr>
                        <a:t>）</a:t>
                      </a:r>
                      <a:endParaRPr lang="en-US" altLang="zh-CN" sz="1800" b="1" kern="100" dirty="0" smtClean="0">
                        <a:latin typeface="Calibri"/>
                        <a:ea typeface="宋体"/>
                        <a:cs typeface="Times New Roman"/>
                      </a:endParaRPr>
                    </a:p>
                    <a:p>
                      <a:pPr marL="266700" marR="1778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kumimoji="0" lang="zh-CN" altLang="en-US" sz="1800" b="1" kern="100" dirty="0" smtClean="0">
                          <a:solidFill>
                            <a:schemeClr val="tx1"/>
                          </a:solidFill>
                          <a:latin typeface="仿宋" pitchFamily="49" charset="-122"/>
                          <a:ea typeface="仿宋" pitchFamily="49" charset="-122"/>
                          <a:cs typeface="Times New Roman"/>
                        </a:rPr>
                        <a:t>（标准制修订）</a:t>
                      </a:r>
                      <a:endParaRPr kumimoji="0" lang="zh-CN" altLang="en-US" sz="1800" b="1" kern="100" dirty="0">
                        <a:solidFill>
                          <a:schemeClr val="tx1"/>
                        </a:solidFill>
                        <a:latin typeface="仿宋" pitchFamily="49" charset="-122"/>
                        <a:ea typeface="仿宋" pitchFamily="49" charset="-122"/>
                        <a:cs typeface="Times New Roman"/>
                      </a:endParaRPr>
                    </a:p>
                  </a:txBody>
                  <a:tcPr marL="53163" marR="531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marR="17780" lvl="0" indent="-342900" algn="l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zh-CN" sz="1800" b="1" kern="100" dirty="0">
                          <a:latin typeface="Calibri"/>
                          <a:ea typeface="宋体"/>
                          <a:cs typeface="Times New Roman"/>
                        </a:rPr>
                        <a:t>制定工作组工作规划和计划</a:t>
                      </a:r>
                    </a:p>
                    <a:p>
                      <a:pPr marL="342900" marR="17780" lvl="0" indent="-342900" algn="l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zh-CN" sz="1800" b="1" kern="100" dirty="0" smtClean="0">
                          <a:solidFill>
                            <a:srgbClr val="FF0000"/>
                          </a:solidFill>
                          <a:latin typeface="Calibri"/>
                          <a:ea typeface="宋体"/>
                          <a:cs typeface="Times New Roman"/>
                        </a:rPr>
                        <a:t>组织</a:t>
                      </a:r>
                      <a:r>
                        <a:rPr lang="zh-CN" altLang="en-US" sz="1800" b="1" kern="100" dirty="0" smtClean="0">
                          <a:solidFill>
                            <a:srgbClr val="FF0000"/>
                          </a:solidFill>
                          <a:latin typeface="Calibri"/>
                          <a:ea typeface="宋体"/>
                          <a:cs typeface="Times New Roman"/>
                        </a:rPr>
                        <a:t>制修订</a:t>
                      </a:r>
                      <a:r>
                        <a:rPr lang="zh-CN" sz="1800" b="1" kern="100" dirty="0" smtClean="0">
                          <a:solidFill>
                            <a:srgbClr val="FF0000"/>
                          </a:solidFill>
                          <a:latin typeface="Calibri"/>
                          <a:ea typeface="宋体"/>
                          <a:cs typeface="Times New Roman"/>
                        </a:rPr>
                        <a:t>本</a:t>
                      </a:r>
                      <a:r>
                        <a:rPr lang="zh-CN" sz="1800" b="1" kern="100" dirty="0">
                          <a:solidFill>
                            <a:srgbClr val="FF0000"/>
                          </a:solidFill>
                          <a:latin typeface="Calibri"/>
                          <a:ea typeface="宋体"/>
                          <a:cs typeface="Times New Roman"/>
                        </a:rPr>
                        <a:t>领域团体</a:t>
                      </a:r>
                      <a:r>
                        <a:rPr lang="zh-CN" sz="1800" b="1" kern="100" dirty="0" smtClean="0">
                          <a:solidFill>
                            <a:srgbClr val="FF0000"/>
                          </a:solidFill>
                          <a:latin typeface="Calibri"/>
                          <a:ea typeface="宋体"/>
                          <a:cs typeface="Times New Roman"/>
                        </a:rPr>
                        <a:t>标准</a:t>
                      </a:r>
                      <a:endParaRPr lang="zh-CN" sz="1800" b="1" kern="100" dirty="0">
                        <a:solidFill>
                          <a:srgbClr val="FF0000"/>
                        </a:solidFill>
                        <a:latin typeface="Calibri"/>
                        <a:ea typeface="宋体"/>
                        <a:cs typeface="Times New Roman"/>
                      </a:endParaRPr>
                    </a:p>
                    <a:p>
                      <a:pPr marL="342900" marR="17780" lvl="0" indent="-342900" algn="l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zh-CN" sz="1800" b="1" kern="100" dirty="0">
                          <a:latin typeface="Calibri"/>
                          <a:ea typeface="宋体"/>
                          <a:cs typeface="Times New Roman"/>
                        </a:rPr>
                        <a:t>组织团体标准实施推广</a:t>
                      </a:r>
                    </a:p>
                    <a:p>
                      <a:pPr marL="342900" marR="17780" lvl="0" indent="-342900" algn="l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zh-CN" sz="1800" b="1" kern="100" dirty="0">
                          <a:latin typeface="Calibri"/>
                          <a:ea typeface="宋体"/>
                          <a:cs typeface="Times New Roman"/>
                        </a:rPr>
                        <a:t>开展本领域团体标准服务工作（咨询、培训、宣贯等）</a:t>
                      </a:r>
                    </a:p>
                  </a:txBody>
                  <a:tcPr marL="53163" marR="531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5297" name="Rectangle 1"/>
          <p:cNvSpPr>
            <a:spLocks noChangeArrowheads="1"/>
          </p:cNvSpPr>
          <p:nvPr/>
        </p:nvSpPr>
        <p:spPr bwMode="auto">
          <a:xfrm>
            <a:off x="2339752" y="359079"/>
            <a:ext cx="421942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宋体" pitchFamily="2" charset="-122"/>
                <a:cs typeface="Times New Roman" pitchFamily="18" charset="0"/>
              </a:rPr>
              <a:t>表</a:t>
            </a:r>
            <a:r>
              <a:rPr kumimoji="0" lang="en-US" altLang="zh-CN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宋体" pitchFamily="2" charset="-122"/>
                <a:cs typeface="Times New Roman" pitchFamily="18" charset="0"/>
              </a:rPr>
              <a:t>2   </a:t>
            </a:r>
            <a:r>
              <a:rPr kumimoji="0" lang="zh-CN" alt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宋体" pitchFamily="2" charset="-122"/>
                <a:cs typeface="Times New Roman" pitchFamily="18" charset="0"/>
              </a:rPr>
              <a:t>团体标准组织的职能</a:t>
            </a:r>
            <a:endParaRPr kumimoji="0" lang="zh-CN" alt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Box 20"/>
          <p:cNvSpPr txBox="1">
            <a:spLocks noChangeArrowheads="1"/>
          </p:cNvSpPr>
          <p:nvPr/>
        </p:nvSpPr>
        <p:spPr bwMode="auto">
          <a:xfrm>
            <a:off x="1043608" y="548680"/>
            <a:ext cx="635793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3600" b="1" dirty="0" smtClean="0">
                <a:latin typeface="Lucida Sans Unicode" pitchFamily="34" charset="0"/>
                <a:ea typeface="黑体" pitchFamily="2" charset="-122"/>
              </a:rPr>
              <a:t>二、团体标准</a:t>
            </a:r>
            <a:r>
              <a:rPr lang="zh-CN" altLang="en-US" sz="3600" b="1" dirty="0">
                <a:latin typeface="Lucida Sans Unicode" pitchFamily="34" charset="0"/>
                <a:ea typeface="黑体" pitchFamily="2" charset="-122"/>
              </a:rPr>
              <a:t>制修订程序</a:t>
            </a:r>
          </a:p>
        </p:txBody>
      </p:sp>
      <p:grpSp>
        <p:nvGrpSpPr>
          <p:cNvPr id="45" name="组合 44"/>
          <p:cNvGrpSpPr/>
          <p:nvPr/>
        </p:nvGrpSpPr>
        <p:grpSpPr>
          <a:xfrm>
            <a:off x="827584" y="1628800"/>
            <a:ext cx="7560840" cy="4524315"/>
            <a:chOff x="1259632" y="1484784"/>
            <a:chExt cx="7560840" cy="4524315"/>
          </a:xfrm>
        </p:grpSpPr>
        <p:sp>
          <p:nvSpPr>
            <p:cNvPr id="42" name="矩形 41"/>
            <p:cNvSpPr/>
            <p:nvPr/>
          </p:nvSpPr>
          <p:spPr>
            <a:xfrm>
              <a:off x="1259632" y="1484784"/>
              <a:ext cx="3096344" cy="4524315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zh-CN" sz="3200" dirty="0" smtClean="0"/>
                <a:t>1. </a:t>
              </a:r>
              <a:r>
                <a:rPr lang="zh-CN" altLang="en-US" sz="3200" dirty="0" smtClean="0"/>
                <a:t>提案； </a:t>
              </a:r>
            </a:p>
            <a:p>
              <a:pPr>
                <a:lnSpc>
                  <a:spcPct val="150000"/>
                </a:lnSpc>
              </a:pPr>
              <a:r>
                <a:rPr lang="en-US" altLang="zh-CN" sz="3200" dirty="0" smtClean="0"/>
                <a:t>2. </a:t>
              </a:r>
              <a:r>
                <a:rPr lang="zh-CN" altLang="en-US" sz="3200" dirty="0" smtClean="0"/>
                <a:t>立项； </a:t>
              </a:r>
            </a:p>
            <a:p>
              <a:pPr>
                <a:lnSpc>
                  <a:spcPct val="150000"/>
                </a:lnSpc>
              </a:pPr>
              <a:r>
                <a:rPr lang="en-US" altLang="zh-CN" sz="3200" dirty="0" smtClean="0"/>
                <a:t>3. </a:t>
              </a:r>
              <a:r>
                <a:rPr lang="zh-CN" altLang="en-US" sz="3200" dirty="0" smtClean="0"/>
                <a:t>起草； </a:t>
              </a:r>
            </a:p>
            <a:p>
              <a:pPr>
                <a:lnSpc>
                  <a:spcPct val="150000"/>
                </a:lnSpc>
              </a:pPr>
              <a:r>
                <a:rPr lang="en-US" altLang="zh-CN" sz="3200" dirty="0" smtClean="0"/>
                <a:t>4. </a:t>
              </a:r>
              <a:r>
                <a:rPr lang="zh-CN" altLang="en-US" sz="3200" dirty="0" smtClean="0"/>
                <a:t>征求意见； </a:t>
              </a:r>
            </a:p>
            <a:p>
              <a:pPr>
                <a:lnSpc>
                  <a:spcPct val="150000"/>
                </a:lnSpc>
              </a:pPr>
              <a:r>
                <a:rPr lang="en-US" altLang="zh-CN" sz="3200" dirty="0" smtClean="0"/>
                <a:t>5. </a:t>
              </a:r>
              <a:r>
                <a:rPr lang="zh-CN" altLang="en-US" sz="3200" dirty="0" smtClean="0"/>
                <a:t>通过并发布； </a:t>
              </a:r>
            </a:p>
            <a:p>
              <a:pPr>
                <a:lnSpc>
                  <a:spcPct val="150000"/>
                </a:lnSpc>
              </a:pPr>
              <a:r>
                <a:rPr lang="en-US" altLang="zh-CN" sz="3200" dirty="0" smtClean="0"/>
                <a:t>6. </a:t>
              </a:r>
              <a:r>
                <a:rPr lang="zh-CN" altLang="en-US" sz="3200" dirty="0" smtClean="0"/>
                <a:t>复审。 </a:t>
              </a:r>
            </a:p>
          </p:txBody>
        </p:sp>
        <p:sp>
          <p:nvSpPr>
            <p:cNvPr id="43" name="矩形 42"/>
            <p:cNvSpPr/>
            <p:nvPr/>
          </p:nvSpPr>
          <p:spPr>
            <a:xfrm>
              <a:off x="5580112" y="2420888"/>
              <a:ext cx="3240360" cy="156966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zh-CN" sz="3200" dirty="0" smtClean="0"/>
                <a:t>《</a:t>
              </a:r>
              <a:r>
                <a:rPr lang="zh-CN" altLang="en-US" sz="3200" dirty="0" smtClean="0"/>
                <a:t>卫生信息团体标准管理办法</a:t>
              </a:r>
              <a:r>
                <a:rPr lang="en-US" altLang="zh-CN" sz="3200" dirty="0" smtClean="0"/>
                <a:t>》</a:t>
              </a:r>
              <a:endParaRPr lang="zh-CN" altLang="en-US" sz="3200" dirty="0" smtClean="0"/>
            </a:p>
          </p:txBody>
        </p:sp>
        <p:sp>
          <p:nvSpPr>
            <p:cNvPr id="44" name="右箭头 43"/>
            <p:cNvSpPr/>
            <p:nvPr/>
          </p:nvSpPr>
          <p:spPr>
            <a:xfrm>
              <a:off x="4355976" y="3140968"/>
              <a:ext cx="1224136" cy="288032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0530" name="Picture 2"/>
          <p:cNvPicPr>
            <a:picLocks noChangeAspect="1" noChangeArrowheads="1"/>
          </p:cNvPicPr>
          <p:nvPr/>
        </p:nvPicPr>
        <p:blipFill>
          <a:blip r:embed="rId2" cstate="print"/>
          <a:srcRect l="35139" t="10454" r="33296" b="27531"/>
          <a:stretch>
            <a:fillRect/>
          </a:stretch>
        </p:blipFill>
        <p:spPr bwMode="auto">
          <a:xfrm>
            <a:off x="1547664" y="0"/>
            <a:ext cx="6264696" cy="6920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聚合">
  <a:themeElements>
    <a:clrScheme name="聚合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聚合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聚合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1316</TotalTime>
  <Words>1224</Words>
  <Application>Microsoft Office PowerPoint</Application>
  <PresentationFormat>全屏显示(4:3)</PresentationFormat>
  <Paragraphs>145</Paragraphs>
  <Slides>19</Slides>
  <Notes>1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19</vt:i4>
      </vt:variant>
    </vt:vector>
  </HeadingPairs>
  <TitlesOfParts>
    <vt:vector size="20" baseType="lpstr">
      <vt:lpstr>聚合</vt:lpstr>
      <vt:lpstr>关于卫生信息团体标准 制修订与编制指南的通知</vt:lpstr>
      <vt:lpstr>主 要 内 容</vt:lpstr>
      <vt:lpstr>一、卫生信息团体标准组织架构</vt:lpstr>
      <vt:lpstr>1. 团体标准专家委员会</vt:lpstr>
      <vt:lpstr>2. 团体标准工作组</vt:lpstr>
      <vt:lpstr>工作组运行机制：</vt:lpstr>
      <vt:lpstr>幻灯片 7</vt:lpstr>
      <vt:lpstr>幻灯片 8</vt:lpstr>
      <vt:lpstr>幻灯片 9</vt:lpstr>
      <vt:lpstr>图2  团体标准制修订工作流程图</vt:lpstr>
      <vt:lpstr>团体标准编码规则</vt:lpstr>
      <vt:lpstr>幻灯片 12</vt:lpstr>
      <vt:lpstr>幻灯片 13</vt:lpstr>
      <vt:lpstr>幻灯片 14</vt:lpstr>
      <vt:lpstr>幻灯片 15</vt:lpstr>
      <vt:lpstr>幻灯片 16</vt:lpstr>
      <vt:lpstr>幻灯片 17</vt:lpstr>
      <vt:lpstr>8. 实施与效果评价</vt:lpstr>
      <vt:lpstr>9. 经费来源与管理</vt:lpstr>
    </vt:vector>
  </TitlesOfParts>
  <Company>Lenovo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wangxia</dc:creator>
  <cp:lastModifiedBy>Shirosaki</cp:lastModifiedBy>
  <cp:revision>238</cp:revision>
  <dcterms:created xsi:type="dcterms:W3CDTF">2016-04-17T13:52:26Z</dcterms:created>
  <dcterms:modified xsi:type="dcterms:W3CDTF">2017-03-02T01:43:21Z</dcterms:modified>
</cp:coreProperties>
</file>